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xls" ContentType="application/vnd.ms-excel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  <p:sldMasterId id="2147483674" r:id="rId4"/>
  </p:sldMasterIdLst>
  <p:notesMasterIdLst>
    <p:notesMasterId r:id="rId8"/>
  </p:notesMasterIdLst>
  <p:sldIdLst>
    <p:sldId id="257" r:id="rId5"/>
    <p:sldId id="301" r:id="rId6"/>
    <p:sldId id="390" r:id="rId7"/>
    <p:sldId id="303" r:id="rId9"/>
    <p:sldId id="447" r:id="rId10"/>
    <p:sldId id="366" r:id="rId11"/>
    <p:sldId id="368" r:id="rId12"/>
    <p:sldId id="448" r:id="rId13"/>
    <p:sldId id="422" r:id="rId14"/>
    <p:sldId id="423" r:id="rId15"/>
    <p:sldId id="345" r:id="rId16"/>
    <p:sldId id="371" r:id="rId17"/>
    <p:sldId id="450" r:id="rId18"/>
    <p:sldId id="425" r:id="rId19"/>
    <p:sldId id="427" r:id="rId20"/>
    <p:sldId id="426" r:id="rId21"/>
    <p:sldId id="451" r:id="rId22"/>
    <p:sldId id="314" r:id="rId23"/>
    <p:sldId id="326" r:id="rId24"/>
    <p:sldId id="429" r:id="rId25"/>
    <p:sldId id="452" r:id="rId26"/>
    <p:sldId id="431" r:id="rId27"/>
    <p:sldId id="433" r:id="rId28"/>
    <p:sldId id="378" r:id="rId29"/>
    <p:sldId id="379" r:id="rId30"/>
    <p:sldId id="322" r:id="rId31"/>
    <p:sldId id="323" r:id="rId32"/>
  </p:sldIdLst>
  <p:sldSz cx="9144000" cy="6858000" type="screen4x3"/>
  <p:notesSz cx="6858000" cy="9144000"/>
  <p:defaultTextStyle>
    <a:defPPr>
      <a:defRPr lang="en-US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1236" y="18"/>
      </p:cViewPr>
      <p:guideLst>
        <p:guide orient="horz" pos="211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5" Type="http://schemas.openxmlformats.org/officeDocument/2006/relationships/tableStyles" Target="tableStyles.xml"/><Relationship Id="rId34" Type="http://schemas.openxmlformats.org/officeDocument/2006/relationships/viewProps" Target="viewProps.xml"/><Relationship Id="rId33" Type="http://schemas.openxmlformats.org/officeDocument/2006/relationships/presProps" Target="presProps.xml"/><Relationship Id="rId32" Type="http://schemas.openxmlformats.org/officeDocument/2006/relationships/slide" Target="slides/slide27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4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0" Type="http://schemas.openxmlformats.org/officeDocument/2006/relationships/slide" Target="slides/slide15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173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0"/>
            <a:r>
              <a:rPr lang="zh-CN" altLang="en-US" dirty="0"/>
              <a:t>第二级</a:t>
            </a:r>
            <a:endParaRPr lang="zh-CN" altLang="en-US" dirty="0"/>
          </a:p>
          <a:p>
            <a:pPr lvl="2" indent="0"/>
            <a:r>
              <a:rPr lang="zh-CN" altLang="en-US" dirty="0"/>
              <a:t>第三级</a:t>
            </a:r>
            <a:endParaRPr lang="zh-CN" altLang="en-US" dirty="0"/>
          </a:p>
          <a:p>
            <a:pPr lvl="3" indent="0"/>
            <a:r>
              <a:rPr lang="zh-CN" altLang="en-US" dirty="0"/>
              <a:t>第四级</a:t>
            </a:r>
            <a:endParaRPr lang="zh-CN" altLang="en-US" dirty="0"/>
          </a:p>
          <a:p>
            <a:pPr lvl="4" indent="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fontAlgn="base"/>
            <a:fld id="{9A0DB2DC-4C9A-4742-B13C-FB6460FD3503}" type="slidenum">
              <a:rPr lang="zh-CN" altLang="en-US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幻灯片图像占位符 1"/>
          <p:cNvSpPr>
            <a:spLocks noGrp="1" noRot="1"/>
          </p:cNvSpPr>
          <p:nvPr>
            <p:ph type="sldImg"/>
          </p:nvPr>
        </p:nvSpPr>
        <p:spPr>
          <a:ln>
            <a:solidFill>
              <a:srgbClr val="000000"/>
            </a:solidFill>
          </a:ln>
        </p:spPr>
      </p:sp>
      <p:sp>
        <p:nvSpPr>
          <p:cNvPr id="10242" name="文本占位符 2"/>
          <p:cNvSpPr>
            <a:spLocks noGrp="1"/>
          </p:cNvSpPr>
          <p:nvPr>
            <p:ph type="body"/>
          </p:nvPr>
        </p:nvSpPr>
        <p:spPr>
          <a:ln/>
        </p:spPr>
        <p:txBody>
          <a:bodyPr lIns="91440" tIns="45720" rIns="91440" bIns="45720" anchor="t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69" name="幻灯片图像占位符 1"/>
          <p:cNvSpPr/>
          <p:nvPr>
            <p:ph type="sldImg"/>
          </p:nvPr>
        </p:nvSpPr>
        <p:spPr>
          <a:ln>
            <a:solidFill>
              <a:srgbClr val="000000"/>
            </a:solidFill>
          </a:ln>
        </p:spPr>
      </p:sp>
      <p:sp>
        <p:nvSpPr>
          <p:cNvPr id="32770" name="文本占位符 2"/>
          <p:cNvSpPr>
            <a:spLocks noGrp="1"/>
          </p:cNvSpPr>
          <p:nvPr>
            <p:ph type="body"/>
          </p:nvPr>
        </p:nvSpPr>
        <p:spPr>
          <a:ln/>
        </p:spPr>
        <p:txBody>
          <a:bodyPr lIns="91440" tIns="45720" rIns="91440" bIns="45720" anchor="t"/>
          <a:p>
            <a:pPr lvl="0"/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b="0" i="0" strike="noStrike" kern="1200" cap="none" spc="0" normalizeH="0" baseline="0" noProof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indent="0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b="0" i="0" strike="noStrike" kern="1200" cap="none" spc="0" normalizeH="0" baseline="0" noProof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b="0" i="0" strike="noStrike" kern="1200" cap="none" spc="0" normalizeH="0" baseline="0" noProof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indent="0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b="0" i="0" strike="noStrike" kern="1200" cap="none" spc="0" normalizeH="0" baseline="0" noProof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split orient="vert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b="0" i="0" strike="noStrike" kern="1200" cap="none" spc="0" normalizeH="0" baseline="0" noProof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indent="0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b="0" i="0" strike="noStrike" kern="1200" cap="none" spc="0" normalizeH="0" baseline="0" noProof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4.xml"/><Relationship Id="rId1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indent="0" algn="r">
              <a:defRPr sz="1400">
                <a:latin typeface="Arial" panose="020B0604020202020204" pitchFamily="34" charset="0"/>
              </a:defRPr>
            </a:lvl1pPr>
          </a:lstStyle>
          <a:p>
            <a:pPr lvl="0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075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indent="0" algn="r">
              <a:defRPr sz="1400">
                <a:latin typeface="Arial" panose="020B0604020202020204" pitchFamily="34" charset="0"/>
              </a:defRPr>
            </a:lvl1pPr>
          </a:lstStyle>
          <a:p>
            <a:pPr lvl="0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oleObject" Target="../embeddings/Workbook1.xls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slide" Target="slide2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" Target="slide26.xml"/><Relationship Id="rId1" Type="http://schemas.openxmlformats.org/officeDocument/2006/relationships/image" Target="../media/image4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13333" y="1292224"/>
            <a:ext cx="9130665" cy="3417570"/>
          </a:xfrm>
          <a:prstGeom prst="rect">
            <a:avLst/>
          </a:prstGeom>
          <a:solidFill>
            <a:srgbClr val="0066FF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6" tIns="45704" rIns="91406" bIns="45704" anchor="ctr"/>
          <a:lstStyle/>
          <a:p>
            <a:pPr marL="0" marR="0" lvl="0" indent="0" algn="ctr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高三历史二轮复习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新民主主义社会向社会主义社会的过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渡时期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（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1949—1956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）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 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+mn-cs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77875" y="5153659"/>
            <a:ext cx="7193370" cy="70674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1" i="0" u="none" strike="noStrike" kern="1200" cap="none" spc="0" normalizeH="0" baseline="0" noProof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高级中学 </a:t>
            </a:r>
            <a:r>
              <a:rPr kumimoji="0" lang="zh-CN" altLang="en-US" sz="4000" b="1" i="0" u="none" strike="noStrike" kern="1200" cap="none" spc="0" normalizeH="0" baseline="0" noProof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郑晓漫</a:t>
            </a:r>
            <a:endParaRPr kumimoji="0" lang="zh-CN" altLang="en-US" sz="4000" b="1" i="0" u="none" strike="noStrike" kern="1200" cap="none" spc="0" normalizeH="0" baseline="0" noProof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标题 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pPr fontAlgn="base"/>
            <a:r>
              <a:rPr lang="zh-CN" altLang="en-US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习题②</a:t>
            </a:r>
            <a:endParaRPr lang="en-US" altLang="zh-CN" strike="noStrike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482" name="内容占位符 2"/>
          <p:cNvSpPr>
            <a:spLocks noGrp="1"/>
          </p:cNvSpPr>
          <p:nvPr>
            <p:ph idx="1"/>
          </p:nvPr>
        </p:nvSpPr>
        <p:spPr>
          <a:xfrm>
            <a:off x="282575" y="800100"/>
            <a:ext cx="8229600" cy="4000500"/>
          </a:xfrm>
          <a:ln/>
        </p:spPr>
        <p:txBody>
          <a:bodyPr anchor="t"/>
          <a:p>
            <a:pPr marL="0" indent="0">
              <a:buNone/>
            </a:pPr>
            <a:endParaRPr lang="zh-CN" altLang="en-US" sz="2800" b="1">
              <a:latin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800" b="1">
                <a:latin typeface="宋体" panose="02010600030101010101" pitchFamily="2" charset="-122"/>
              </a:rPr>
              <a:t>               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考点： 一五计划</a:t>
            </a:r>
            <a:endParaRPr lang="zh-CN" altLang="en-US" sz="28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800" b="1">
                <a:latin typeface="宋体" panose="02010600030101010101" pitchFamily="2" charset="-122"/>
              </a:rPr>
              <a:t>(高考真题)“一五”计划期间，我国住宅建设占基本建设投资额的比重不断减少，其他非生产性建设投资也开始受到抑制。这表明我国(　　)</a:t>
            </a:r>
            <a:endParaRPr lang="zh-CN" altLang="en-US" sz="2800" b="1">
              <a:latin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800" b="1">
                <a:latin typeface="宋体" panose="02010600030101010101" pitchFamily="2" charset="-122"/>
              </a:rPr>
              <a:t>A．致力于奠定工业化基础     </a:t>
            </a:r>
            <a:endParaRPr lang="zh-CN" altLang="en-US" sz="2800" b="1">
              <a:latin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800" b="1">
                <a:latin typeface="宋体" panose="02010600030101010101" pitchFamily="2" charset="-122"/>
              </a:rPr>
              <a:t>B．国民经济结构臻于平衡</a:t>
            </a:r>
            <a:endParaRPr lang="zh-CN" altLang="en-US" sz="2800" b="1">
              <a:latin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800" b="1">
                <a:latin typeface="宋体" panose="02010600030101010101" pitchFamily="2" charset="-122"/>
              </a:rPr>
              <a:t>C．大力压缩基本建设投资规模    </a:t>
            </a:r>
            <a:endParaRPr lang="zh-CN" altLang="en-US" sz="2800" b="1">
              <a:latin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800" b="1">
                <a:latin typeface="宋体" panose="02010600030101010101" pitchFamily="2" charset="-122"/>
              </a:rPr>
              <a:t>D．城市化的进程趋于缓慢</a:t>
            </a:r>
            <a:endParaRPr lang="zh-CN" altLang="en-US" sz="2800" b="1">
              <a:latin typeface="宋体" panose="02010600030101010101" pitchFamily="2" charset="-122"/>
            </a:endParaRPr>
          </a:p>
        </p:txBody>
      </p:sp>
      <p:cxnSp>
        <p:nvCxnSpPr>
          <p:cNvPr id="12" name="直接连接符 11"/>
          <p:cNvCxnSpPr/>
          <p:nvPr/>
        </p:nvCxnSpPr>
        <p:spPr>
          <a:xfrm flipV="1">
            <a:off x="612775" y="3657600"/>
            <a:ext cx="3892550" cy="11113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90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2">
                                            <p:txEl>
                                              <p:charRg st="90" end="1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108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482">
                                            <p:txEl>
                                              <p:charRg st="108" end="1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121" end="1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482">
                                            <p:txEl>
                                              <p:charRg st="121" end="1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140" end="1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0482">
                                            <p:txEl>
                                              <p:charRg st="140" end="1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7" name="标题 1"/>
          <p:cNvSpPr>
            <a:spLocks noGrp="1"/>
          </p:cNvSpPr>
          <p:nvPr>
            <p:ph type="title"/>
          </p:nvPr>
        </p:nvSpPr>
        <p:spPr>
          <a:xfrm>
            <a:off x="565150" y="782638"/>
            <a:ext cx="8229600" cy="1143000"/>
          </a:xfrm>
          <a:ln/>
        </p:spPr>
        <p:txBody>
          <a:bodyPr anchor="ctr"/>
          <a:p>
            <a:r>
              <a:rPr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一五计划</a:t>
            </a:r>
            <a:endParaRPr lang="zh-CN" altLang="en-US" b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450" y="1925638"/>
            <a:ext cx="9271000" cy="4525963"/>
          </a:xfrm>
        </p:spPr>
        <p:txBody>
          <a:bodyPr/>
          <a:p>
            <a:pPr marL="0" indent="0" fontAlgn="base">
              <a:buNone/>
            </a:pPr>
            <a:r>
              <a:rPr lang="en-US" altLang="zh-CN" b="1" strike="noStrike" noProof="1"/>
              <a:t>     </a:t>
            </a:r>
            <a:r>
              <a:rPr lang="zh-CN" altLang="en-US" b="1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指我国从</a:t>
            </a:r>
            <a:r>
              <a:rPr lang="zh-CN" altLang="en-US" b="1" strike="noStrike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1953</a:t>
            </a:r>
            <a:r>
              <a:rPr lang="zh-CN" altLang="en-US" b="1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年到</a:t>
            </a:r>
            <a:r>
              <a:rPr lang="zh-CN" altLang="en-US" b="1" strike="noStrike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1957</a:t>
            </a:r>
            <a:r>
              <a:rPr lang="zh-CN" altLang="en-US" b="1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年，</a:t>
            </a:r>
            <a:r>
              <a:rPr lang="zh-CN" altLang="en-US" b="1" strike="noStrike" noProof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以实现社会主义工</a:t>
            </a:r>
            <a:r>
              <a:rPr lang="zh-CN" altLang="en-US" b="1" strike="noStrike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业化</a:t>
            </a:r>
            <a:r>
              <a:rPr lang="zh-CN" altLang="en-US" b="1" strike="noStrike" noProof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为中心</a:t>
            </a:r>
            <a:r>
              <a:rPr lang="zh-CN" altLang="en-US" b="1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发展国民经济的</a:t>
            </a:r>
            <a:r>
              <a:rPr lang="zh-CN" altLang="en-US" b="1" strike="noStrike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计划</a:t>
            </a:r>
            <a:r>
              <a:rPr lang="zh-CN" altLang="en-US" b="1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en-US" b="1" strike="noStrike" noProof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base">
              <a:buFont typeface="Wingdings" panose="05000000000000000000" charset="0"/>
              <a:buChar char=""/>
            </a:pPr>
            <a:r>
              <a:rPr lang="zh-CN" altLang="en-US" b="1" strike="noStrike" noProof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为什么当时要实施一五计划？</a:t>
            </a:r>
            <a:endParaRPr lang="zh-CN" altLang="en-US" b="1" strike="noStrike" noProof="1">
              <a:solidFill>
                <a:schemeClr val="accent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base">
              <a:buFont typeface="Wingdings" panose="05000000000000000000" charset="0"/>
              <a:buChar char=""/>
            </a:pPr>
            <a:r>
              <a:rPr lang="zh-CN" altLang="en-US" sz="2800" b="1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工业基础薄弱；加强国防需要；一边倒，借鉴苏联经验</a:t>
            </a:r>
            <a:endParaRPr lang="zh-CN" altLang="en-US" sz="2800" b="1" strike="noStrike" noProof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base">
              <a:buFont typeface="Wingdings" panose="05000000000000000000" charset="0"/>
              <a:buChar char=""/>
            </a:pPr>
            <a:r>
              <a:rPr lang="zh-CN" altLang="en-US" b="1" strike="noStrike" noProof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一五计划期间，是否完全照搬苏联模式？</a:t>
            </a:r>
            <a:endParaRPr lang="zh-CN" altLang="en-US" b="1" strike="noStrike" noProof="1">
              <a:solidFill>
                <a:schemeClr val="accent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base">
              <a:buNone/>
            </a:pPr>
            <a:r>
              <a:rPr lang="zh-CN" altLang="en-US" strike="noStrike" noProof="1"/>
              <a:t>                                </a:t>
            </a:r>
            <a:endParaRPr lang="zh-CN" altLang="en-US" strike="noStrike" noProof="1"/>
          </a:p>
        </p:txBody>
      </p:sp>
      <p:pic>
        <p:nvPicPr>
          <p:cNvPr id="19459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746875" y="4679950"/>
            <a:ext cx="2301875" cy="1987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矩形 1"/>
          <p:cNvSpPr/>
          <p:nvPr/>
        </p:nvSpPr>
        <p:spPr>
          <a:xfrm>
            <a:off x="-67945" y="97155"/>
            <a:ext cx="3856356" cy="91440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 fontAlgn="base"/>
            <a:r>
              <a:rPr lang="zh-CN" altLang="en-US" sz="5400" b="1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历史概念</a:t>
            </a:r>
            <a:endParaRPr lang="zh-CN" altLang="en-US" sz="5400" b="1" strike="noStrike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59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59" end="8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标题 1"/>
          <p:cNvSpPr>
            <a:spLocks noGrp="1"/>
          </p:cNvSpPr>
          <p:nvPr>
            <p:ph type="title"/>
          </p:nvPr>
        </p:nvSpPr>
        <p:spPr>
          <a:xfrm>
            <a:off x="-134937" y="274638"/>
            <a:ext cx="9215437" cy="1143000"/>
          </a:xfrm>
          <a:ln/>
        </p:spPr>
        <p:txBody>
          <a:bodyPr anchor="ctr"/>
          <a:p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一五计划基本建设投资比重分配表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</a:rPr>
              <a:t>%</a:t>
            </a:r>
            <a:endParaRPr lang="en-US" altLang="zh-CN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20482" name="对象 6"/>
          <p:cNvGraphicFramePr/>
          <p:nvPr/>
        </p:nvGraphicFramePr>
        <p:xfrm>
          <a:off x="1397000" y="1047750"/>
          <a:ext cx="6350000" cy="476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6343650" imgH="4762500" progId="excel.sheet.8">
                  <p:embed/>
                </p:oleObj>
              </mc:Choice>
              <mc:Fallback>
                <p:oleObj name="" r:id="rId1" imgW="6343650" imgH="4762500" progId="excel.sheet.8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397000" y="1047750"/>
                        <a:ext cx="6350000" cy="4762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3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anchor="t"/>
          <a:p>
            <a:endParaRPr lang="zh-CN" altLang="en-US"/>
          </a:p>
        </p:txBody>
      </p:sp>
      <p:graphicFrame>
        <p:nvGraphicFramePr>
          <p:cNvPr id="5" name="表格 4"/>
          <p:cNvGraphicFramePr/>
          <p:nvPr/>
        </p:nvGraphicFramePr>
        <p:xfrm>
          <a:off x="174625" y="1809750"/>
          <a:ext cx="8793163" cy="16462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6480"/>
                <a:gridCol w="1151890"/>
                <a:gridCol w="1099185"/>
                <a:gridCol w="1099185"/>
                <a:gridCol w="1125855"/>
                <a:gridCol w="1138555"/>
                <a:gridCol w="1059815"/>
                <a:gridCol w="1072515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1">
                          <a:solidFill>
                            <a:schemeClr val="accent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重工业</a:t>
                      </a:r>
                      <a:endParaRPr lang="zh-CN" altLang="en-US" sz="3200" b="1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1">
                          <a:solidFill>
                            <a:schemeClr val="accent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运输邮电</a:t>
                      </a:r>
                      <a:endParaRPr lang="zh-CN" altLang="en-US" sz="3200" b="1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1">
                          <a:solidFill>
                            <a:schemeClr val="accent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农林水利</a:t>
                      </a:r>
                      <a:endParaRPr lang="zh-CN" altLang="en-US" sz="3200" b="1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1">
                          <a:solidFill>
                            <a:schemeClr val="accent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文教卫生</a:t>
                      </a:r>
                      <a:endParaRPr lang="zh-CN" altLang="en-US" sz="3200" b="1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1">
                          <a:solidFill>
                            <a:schemeClr val="accent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轻工业</a:t>
                      </a:r>
                      <a:endParaRPr lang="zh-CN" altLang="en-US" sz="3200" b="1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1">
                          <a:solidFill>
                            <a:schemeClr val="accent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城市公用</a:t>
                      </a:r>
                      <a:endParaRPr lang="zh-CN" altLang="en-US" sz="3200" b="1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1">
                          <a:solidFill>
                            <a:schemeClr val="accent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贸易存储</a:t>
                      </a:r>
                      <a:endParaRPr lang="zh-CN" altLang="en-US" sz="3200" b="1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1">
                          <a:solidFill>
                            <a:schemeClr val="accent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其他</a:t>
                      </a:r>
                      <a:endParaRPr lang="zh-CN" altLang="en-US" sz="3200" b="1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3200" b="1">
                          <a:solidFill>
                            <a:srgbClr val="FF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51.6</a:t>
                      </a:r>
                      <a:endParaRPr lang="en-US" altLang="zh-CN" sz="3200" b="1">
                        <a:solidFill>
                          <a:srgbClr val="FF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3200" b="1">
                          <a:solidFill>
                            <a:srgbClr val="FF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19.2</a:t>
                      </a:r>
                      <a:endParaRPr lang="en-US" altLang="zh-CN" sz="3200" b="1">
                        <a:solidFill>
                          <a:srgbClr val="FF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3200" b="1">
                          <a:solidFill>
                            <a:srgbClr val="FF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7.6</a:t>
                      </a:r>
                      <a:endParaRPr lang="en-US" altLang="zh-CN" sz="3200" b="1">
                        <a:solidFill>
                          <a:srgbClr val="FF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3200" b="1">
                          <a:solidFill>
                            <a:srgbClr val="FF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7.2</a:t>
                      </a:r>
                      <a:endParaRPr lang="en-US" altLang="zh-CN" sz="3200" b="1">
                        <a:solidFill>
                          <a:srgbClr val="FF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3200" b="1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6.52</a:t>
                      </a:r>
                      <a:endParaRPr lang="en-US" altLang="zh-CN" sz="32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3200" b="1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3.7</a:t>
                      </a:r>
                      <a:endParaRPr lang="en-US" altLang="zh-CN" sz="32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3200" b="1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  <a:endParaRPr lang="en-US" altLang="zh-CN" sz="32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3200" b="1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1.1</a:t>
                      </a:r>
                      <a:endParaRPr lang="en-US" altLang="zh-CN" sz="32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465" name="文本框 3"/>
          <p:cNvSpPr txBox="1"/>
          <p:nvPr/>
        </p:nvSpPr>
        <p:spPr>
          <a:xfrm>
            <a:off x="68263" y="3668713"/>
            <a:ext cx="8809037" cy="1076325"/>
          </a:xfrm>
          <a:prstGeom prst="rect">
            <a:avLst/>
          </a:prstGeom>
          <a:solidFill>
            <a:srgbClr val="FFFF00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anchor="t">
            <a:spAutoFit/>
          </a:bodyPr>
          <a:p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一五计划，优先发展重工业，同时注重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兼顾其他行业。</a:t>
            </a:r>
            <a:endParaRPr lang="zh-CN" altLang="en-US" sz="32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3"/>
          <p:cNvSpPr txBox="1"/>
          <p:nvPr/>
        </p:nvSpPr>
        <p:spPr>
          <a:xfrm>
            <a:off x="-22225" y="4811713"/>
            <a:ext cx="9188450" cy="1066800"/>
          </a:xfrm>
          <a:prstGeom prst="rect">
            <a:avLst/>
          </a:prstGeom>
          <a:solidFill>
            <a:srgbClr val="FFFF00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anchor="t">
            <a:spAutoFit/>
          </a:bodyPr>
          <a:p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一五计划，中国从自身实际出发，引进吸收的同时，注意进行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本土化创新。</a:t>
            </a:r>
            <a:endParaRPr lang="zh-CN" altLang="en-US" sz="32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65" grpId="0" bldLvl="0" animBg="1"/>
      <p:bldP spid="2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endParaRPr lang="zh-CN" altLang="en-US"/>
          </a:p>
        </p:txBody>
      </p:sp>
      <p:graphicFrame>
        <p:nvGraphicFramePr>
          <p:cNvPr id="4" name="内容占位符 3"/>
          <p:cNvGraphicFramePr/>
          <p:nvPr>
            <p:ph idx="1"/>
          </p:nvPr>
        </p:nvGraphicFramePr>
        <p:xfrm>
          <a:off x="88900" y="114300"/>
          <a:ext cx="8966200" cy="65595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9470"/>
                <a:gridCol w="4768215"/>
                <a:gridCol w="3358515"/>
              </a:tblGrid>
              <a:tr h="430530">
                <a:tc>
                  <a:txBody>
                    <a:bodyPr/>
                    <a:p>
                      <a:pPr>
                        <a:buNone/>
                      </a:pP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0">
                          <a:solidFill>
                            <a:schemeClr val="tx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一、理论探索</a:t>
                      </a:r>
                      <a:endParaRPr lang="zh-CN" altLang="en-US" sz="2400" b="0">
                        <a:solidFill>
                          <a:schemeClr val="tx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0">
                          <a:solidFill>
                            <a:schemeClr val="tx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二、主要实践</a:t>
                      </a:r>
                      <a:endParaRPr lang="zh-CN" altLang="en-US" sz="2400" b="0">
                        <a:solidFill>
                          <a:schemeClr val="tx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</a:tr>
              <a:tr h="63817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（一）   政治</a:t>
                      </a: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zh-CN" sz="2400" b="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24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marL="0" indent="0">
                        <a:buNone/>
                      </a:pPr>
                      <a:endParaRPr lang="zh-CN" sz="2400" b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 anchor="ctr" anchorCtr="0"/>
                </a:tc>
              </a:tr>
              <a:tr h="435165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（二） 经济</a:t>
                      </a: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zh-CN" sz="2400" b="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     </a:t>
                      </a:r>
                      <a:endParaRPr lang="zh-CN" altLang="en-US" sz="2400" b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            </a:t>
                      </a:r>
                      <a:r>
                        <a:rPr lang="zh-CN" altLang="en-US" sz="2400" u="sng"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     </a:t>
                      </a:r>
                      <a:endParaRPr lang="zh-CN" altLang="en-US" sz="2400" u="sng"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             </a:t>
                      </a:r>
                      <a:endParaRPr lang="zh-CN" altLang="en-US" sz="2400" b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en-US" altLang="zh-CN" sz="2400" b="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en-US" altLang="zh-CN" sz="240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en-US" altLang="zh-CN" sz="240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en-US" altLang="zh-CN" sz="2400" b="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endParaRPr lang="zh-CN" altLang="en-US" sz="2400" b="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 marL="0" indent="0" algn="l">
                        <a:buNone/>
                      </a:pP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  </a:t>
                      </a:r>
                      <a:endParaRPr lang="zh-CN" altLang="en-US" sz="2400" b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  </a:t>
                      </a:r>
                      <a:r>
                        <a:rPr lang="en-US" altLang="zh-CN" sz="2400"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 </a:t>
                      </a:r>
                      <a:endParaRPr lang="en-US" altLang="zh-CN" sz="2400" b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 marL="0" indent="0">
                        <a:buNone/>
                      </a:pPr>
                      <a:endParaRPr lang="zh-CN" altLang="en-US" sz="2400" b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/>
                </a:tc>
              </a:tr>
              <a:tr h="92773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（三） 外交</a:t>
                      </a: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zh-CN" sz="2400" b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indent="0">
                        <a:buNone/>
                      </a:pPr>
                      <a:endParaRPr lang="zh-CN" altLang="en-US" sz="2400" b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528" name="文本框 1"/>
          <p:cNvSpPr txBox="1"/>
          <p:nvPr/>
        </p:nvSpPr>
        <p:spPr>
          <a:xfrm>
            <a:off x="944563" y="1347788"/>
            <a:ext cx="45466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、中共七届二中全会</a:t>
            </a:r>
            <a:r>
              <a:rPr lang="en-US" altLang="zh-CN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1949.3</a:t>
            </a:r>
            <a:endParaRPr lang="zh-CN" altLang="en-US" b="1">
              <a:latin typeface="Arial" panose="020B0604020202020204" pitchFamily="34" charset="0"/>
            </a:endParaRPr>
          </a:p>
        </p:txBody>
      </p:sp>
      <p:sp>
        <p:nvSpPr>
          <p:cNvPr id="21529" name="文本框 17"/>
          <p:cNvSpPr txBox="1"/>
          <p:nvPr/>
        </p:nvSpPr>
        <p:spPr>
          <a:xfrm>
            <a:off x="755650" y="1725613"/>
            <a:ext cx="4545013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）工作重心：</a:t>
            </a:r>
            <a:endParaRPr lang="zh-CN" altLang="en-US" b="1">
              <a:latin typeface="Arial" panose="020B0604020202020204" pitchFamily="34" charset="0"/>
            </a:endParaRPr>
          </a:p>
        </p:txBody>
      </p:sp>
      <p:sp>
        <p:nvSpPr>
          <p:cNvPr id="21530" name="文本框 18"/>
          <p:cNvSpPr txBox="1"/>
          <p:nvPr/>
        </p:nvSpPr>
        <p:spPr>
          <a:xfrm>
            <a:off x="833438" y="2878138"/>
            <a:ext cx="45466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）工作中心：</a:t>
            </a:r>
            <a:endParaRPr lang="zh-CN" altLang="en-US" b="1">
              <a:latin typeface="Arial" panose="020B0604020202020204" pitchFamily="34" charset="0"/>
            </a:endParaRPr>
          </a:p>
        </p:txBody>
      </p:sp>
      <p:sp>
        <p:nvSpPr>
          <p:cNvPr id="21531" name="文本框 19"/>
          <p:cNvSpPr txBox="1"/>
          <p:nvPr/>
        </p:nvSpPr>
        <p:spPr>
          <a:xfrm>
            <a:off x="833438" y="3335338"/>
            <a:ext cx="45466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）总任务：</a:t>
            </a:r>
            <a:endParaRPr lang="zh-CN" altLang="en-US" b="1">
              <a:latin typeface="Arial" panose="020B0604020202020204" pitchFamily="34" charset="0"/>
            </a:endParaRPr>
          </a:p>
        </p:txBody>
      </p:sp>
      <p:sp>
        <p:nvSpPr>
          <p:cNvPr id="21532" name="文本框 20"/>
          <p:cNvSpPr txBox="1"/>
          <p:nvPr/>
        </p:nvSpPr>
        <p:spPr>
          <a:xfrm>
            <a:off x="1611313" y="2301875"/>
            <a:ext cx="45466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由</a:t>
            </a:r>
            <a:r>
              <a:rPr lang="zh-CN" altLang="en-US" sz="2400" b="1" u="sng">
                <a:latin typeface="黑体" panose="02010609060101010101" pitchFamily="49" charset="-122"/>
                <a:ea typeface="黑体" panose="02010609060101010101" pitchFamily="49" charset="-122"/>
              </a:rPr>
              <a:t>        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转移到</a:t>
            </a:r>
            <a:r>
              <a:rPr lang="zh-CN" altLang="en-US" sz="2400" b="1" u="sng">
                <a:latin typeface="黑体" panose="02010609060101010101" pitchFamily="49" charset="-122"/>
                <a:ea typeface="黑体" panose="02010609060101010101" pitchFamily="49" charset="-122"/>
              </a:rPr>
              <a:t>        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endParaRPr lang="zh-CN" altLang="en-US" b="1">
              <a:latin typeface="Arial" panose="020B0604020202020204" pitchFamily="34" charset="0"/>
            </a:endParaRPr>
          </a:p>
        </p:txBody>
      </p:sp>
      <p:sp>
        <p:nvSpPr>
          <p:cNvPr id="21533" name="文本框 21"/>
          <p:cNvSpPr txBox="1"/>
          <p:nvPr/>
        </p:nvSpPr>
        <p:spPr>
          <a:xfrm>
            <a:off x="2136775" y="2182813"/>
            <a:ext cx="158115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乡村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534" name="文本框 22"/>
          <p:cNvSpPr txBox="1"/>
          <p:nvPr/>
        </p:nvSpPr>
        <p:spPr>
          <a:xfrm>
            <a:off x="4279900" y="2182813"/>
            <a:ext cx="158115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城市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535" name="文本框 23"/>
          <p:cNvSpPr txBox="1"/>
          <p:nvPr/>
        </p:nvSpPr>
        <p:spPr>
          <a:xfrm>
            <a:off x="3003550" y="2878138"/>
            <a:ext cx="3154363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恢复和发展生产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536" name="文本框 24"/>
          <p:cNvSpPr txBox="1"/>
          <p:nvPr/>
        </p:nvSpPr>
        <p:spPr>
          <a:xfrm>
            <a:off x="1035050" y="3792538"/>
            <a:ext cx="4921250" cy="118903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①由</a:t>
            </a:r>
            <a:r>
              <a:rPr lang="zh-CN" altLang="en-US" sz="2400" b="1" u="sng">
                <a:latin typeface="黑体" panose="02010609060101010101" pitchFamily="49" charset="-122"/>
                <a:ea typeface="黑体" panose="02010609060101010101" pitchFamily="49" charset="-122"/>
              </a:rPr>
              <a:t>      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国转变为</a:t>
            </a:r>
            <a:r>
              <a:rPr lang="zh-CN" altLang="en-US" sz="2400" b="1" u="sng">
                <a:latin typeface="黑体" panose="02010609060101010101" pitchFamily="49" charset="-122"/>
                <a:ea typeface="黑体" panose="02010609060101010101" pitchFamily="49" charset="-122"/>
              </a:rPr>
              <a:t>       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国；   </a:t>
            </a:r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②由</a:t>
            </a:r>
            <a:r>
              <a:rPr lang="zh-CN" altLang="en-US" sz="2400" b="1" u="sng">
                <a:latin typeface="黑体" panose="02010609060101010101" pitchFamily="49" charset="-122"/>
                <a:ea typeface="黑体" panose="02010609060101010101" pitchFamily="49" charset="-122"/>
              </a:rPr>
              <a:t>      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社会转变为</a:t>
            </a:r>
            <a:r>
              <a:rPr lang="zh-CN" altLang="en-US" sz="2400" b="1" u="sng">
                <a:latin typeface="黑体" panose="02010609060101010101" pitchFamily="49" charset="-122"/>
                <a:ea typeface="黑体" panose="02010609060101010101" pitchFamily="49" charset="-122"/>
              </a:rPr>
              <a:t>      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社会</a:t>
            </a:r>
            <a:endParaRPr lang="zh-CN" altLang="en-US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537" name="文本框 25"/>
          <p:cNvSpPr txBox="1"/>
          <p:nvPr/>
        </p:nvSpPr>
        <p:spPr>
          <a:xfrm>
            <a:off x="1758950" y="3705225"/>
            <a:ext cx="158115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农业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538" name="文本框 26"/>
          <p:cNvSpPr txBox="1"/>
          <p:nvPr/>
        </p:nvSpPr>
        <p:spPr>
          <a:xfrm>
            <a:off x="3910013" y="3705225"/>
            <a:ext cx="158115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工业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539" name="文本框 27"/>
          <p:cNvSpPr txBox="1"/>
          <p:nvPr/>
        </p:nvSpPr>
        <p:spPr>
          <a:xfrm>
            <a:off x="1493838" y="4333875"/>
            <a:ext cx="1846262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新民主主义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540" name="文本框 28"/>
          <p:cNvSpPr txBox="1"/>
          <p:nvPr/>
        </p:nvSpPr>
        <p:spPr>
          <a:xfrm>
            <a:off x="4014788" y="4333875"/>
            <a:ext cx="1846262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社会主义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541" name="文本框 29"/>
          <p:cNvSpPr txBox="1"/>
          <p:nvPr/>
        </p:nvSpPr>
        <p:spPr>
          <a:xfrm>
            <a:off x="985838" y="5121275"/>
            <a:ext cx="43942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、过渡时期总路线 </a:t>
            </a:r>
            <a:r>
              <a:rPr lang="en-US" altLang="zh-CN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1953.6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542" name="文本框 30"/>
          <p:cNvSpPr txBox="1"/>
          <p:nvPr/>
        </p:nvSpPr>
        <p:spPr>
          <a:xfrm>
            <a:off x="5861050" y="1417638"/>
            <a:ext cx="4392613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社会主义建设起步：</a:t>
            </a:r>
            <a:endParaRPr lang="zh-CN" altLang="en-US" sz="2400" b="1">
              <a:solidFill>
                <a:schemeClr val="accent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543" name="文本框 31"/>
          <p:cNvSpPr txBox="1"/>
          <p:nvPr/>
        </p:nvSpPr>
        <p:spPr>
          <a:xfrm>
            <a:off x="5635625" y="1816100"/>
            <a:ext cx="4394200" cy="82391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、国民经济的恢复</a:t>
            </a:r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1949—1952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年底）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544" name="文本框 32"/>
          <p:cNvSpPr txBox="1"/>
          <p:nvPr/>
        </p:nvSpPr>
        <p:spPr>
          <a:xfrm>
            <a:off x="5762625" y="2571750"/>
            <a:ext cx="4392613" cy="822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、一五计划</a:t>
            </a:r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1953—1957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762625" y="3340100"/>
            <a:ext cx="4392613" cy="822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、三大改造</a:t>
            </a:r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1953—1956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标题 1"/>
          <p:cNvSpPr>
            <a:spLocks noGrp="1"/>
          </p:cNvSpPr>
          <p:nvPr>
            <p:ph type="title"/>
          </p:nvPr>
        </p:nvSpPr>
        <p:spPr>
          <a:xfrm>
            <a:off x="457200" y="741363"/>
            <a:ext cx="8229600" cy="1143000"/>
          </a:xfrm>
          <a:ln/>
        </p:spPr>
        <p:txBody>
          <a:bodyPr anchor="ctr"/>
          <a:p>
            <a:r>
              <a:rPr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三大改造</a:t>
            </a:r>
            <a:endParaRPr lang="zh-CN" altLang="en-US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84363"/>
            <a:ext cx="8229600" cy="4525963"/>
          </a:xfrm>
        </p:spPr>
        <p:txBody>
          <a:bodyPr/>
          <a:p>
            <a:pPr marL="0" indent="0" fontAlgn="base">
              <a:buNone/>
            </a:pPr>
            <a:r>
              <a:rPr lang="en-US" altLang="zh-CN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en-US" altLang="zh-CN" b="1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b="1" strike="noStrike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1953—1956</a:t>
            </a:r>
            <a:r>
              <a:rPr lang="zh-CN" altLang="en-US" b="1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年底，对</a:t>
            </a:r>
            <a:r>
              <a:rPr lang="zh-CN" altLang="en-US" b="1" strike="noStrike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农业、手工业和资本主义工商业</a:t>
            </a:r>
            <a:r>
              <a:rPr lang="zh-CN" altLang="en-US" b="1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的社会主义改造，把生产资料</a:t>
            </a:r>
            <a:r>
              <a:rPr lang="zh-CN" altLang="en-US" b="1" strike="noStrike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私有制</a:t>
            </a:r>
            <a:r>
              <a:rPr lang="zh-CN" altLang="en-US" b="1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转变为社会主义</a:t>
            </a:r>
            <a:r>
              <a:rPr lang="zh-CN" altLang="en-US" b="1" strike="noStrike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公有</a:t>
            </a:r>
            <a:r>
              <a:rPr lang="zh-CN" altLang="en-US" b="1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制。</a:t>
            </a:r>
            <a:endParaRPr lang="zh-CN" altLang="en-US" b="1" strike="noStrike" noProof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fontAlgn="base">
              <a:buFont typeface="Wingdings" panose="05000000000000000000" charset="0"/>
              <a:buNone/>
            </a:pPr>
            <a:endParaRPr lang="zh-CN" altLang="en-US" b="1" strike="noStrike" noProof="1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base">
              <a:buFont typeface="Wingdings" panose="05000000000000000000" charset="0"/>
              <a:buChar char=""/>
            </a:pPr>
            <a:endParaRPr lang="zh-CN" altLang="en-US" b="1" strike="noStrike" noProof="1">
              <a:solidFill>
                <a:schemeClr val="accent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base">
              <a:buFont typeface="Wingdings" panose="05000000000000000000" charset="0"/>
              <a:buChar char=""/>
            </a:pPr>
            <a:endParaRPr lang="zh-CN" altLang="en-US" b="1" strike="noStrike" noProof="1">
              <a:ea typeface="宋体" panose="02010600030101010101" pitchFamily="2" charset="-122"/>
            </a:endParaRPr>
          </a:p>
          <a:p>
            <a:pPr marL="0" indent="0" fontAlgn="base">
              <a:buNone/>
            </a:pPr>
            <a:endParaRPr lang="zh-CN" altLang="en-US" b="1" strike="noStrike" noProof="1">
              <a:ea typeface="宋体" panose="02010600030101010101" pitchFamily="2" charset="-122"/>
            </a:endParaRPr>
          </a:p>
        </p:txBody>
      </p:sp>
      <p:pic>
        <p:nvPicPr>
          <p:cNvPr id="22531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84925" y="4540250"/>
            <a:ext cx="2663825" cy="229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矩形 1"/>
          <p:cNvSpPr/>
          <p:nvPr/>
        </p:nvSpPr>
        <p:spPr>
          <a:xfrm>
            <a:off x="-67945" y="97155"/>
            <a:ext cx="3856356" cy="91440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 fontAlgn="base"/>
            <a:r>
              <a:rPr lang="zh-CN" altLang="en-US" sz="5400" b="1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历史概念</a:t>
            </a:r>
            <a:endParaRPr lang="zh-CN" altLang="en-US" sz="5400" b="1" strike="noStrike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标题 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pPr fontAlgn="base"/>
            <a:r>
              <a:rPr lang="zh-CN" altLang="en-US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习题③</a:t>
            </a:r>
            <a:endParaRPr lang="zh-CN" altLang="en-US" strike="noStrike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650" name="内容占位符 2"/>
          <p:cNvSpPr>
            <a:spLocks noGrp="1"/>
          </p:cNvSpPr>
          <p:nvPr>
            <p:ph idx="1"/>
          </p:nvPr>
        </p:nvSpPr>
        <p:spPr>
          <a:xfrm>
            <a:off x="23813" y="800100"/>
            <a:ext cx="9097962" cy="4000500"/>
          </a:xfrm>
          <a:ln/>
        </p:spPr>
        <p:txBody>
          <a:bodyPr anchor="t"/>
          <a:p>
            <a:pPr marL="0" indent="0">
              <a:buNone/>
            </a:pPr>
            <a:endParaRPr lang="zh-CN" altLang="en-US" sz="2800" b="1">
              <a:latin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800" b="1">
                <a:latin typeface="宋体" panose="02010600030101010101" pitchFamily="2" charset="-122"/>
              </a:rPr>
              <a:t>              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考点：  三大改造</a:t>
            </a:r>
            <a:endParaRPr lang="zh-CN" altLang="en-US" sz="28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800" b="1">
                <a:latin typeface="宋体" panose="02010600030101010101" pitchFamily="2" charset="-122"/>
              </a:rPr>
              <a:t>  1953年，毛泽东在一次会议上说：“总路线也可以说就是解决所有制的问题。国有制扩大——国营企业的新建、改建、扩建。私人所有制有两种，劳动人民的和资产阶级的，改编为集体所有制和国营，这才能提高生产力，完成国家工业化。”由材料可知毛泽东明确</a:t>
            </a:r>
            <a:r>
              <a:rPr lang="zh-CN" altLang="en-US" sz="2800" b="1"/>
              <a:t>(　　)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 sz="2800" b="1">
                <a:latin typeface="宋体" panose="02010600030101010101" pitchFamily="2" charset="-122"/>
              </a:rPr>
              <a:t>A．肯定发展公有制对工业化的价值     </a:t>
            </a:r>
            <a:endParaRPr lang="zh-CN" altLang="en-US" sz="2800" b="1">
              <a:latin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800" b="1">
                <a:latin typeface="宋体" panose="02010600030101010101" pitchFamily="2" charset="-122"/>
              </a:rPr>
              <a:t>B．将私有经济全部改造为国营经济</a:t>
            </a:r>
            <a:endParaRPr lang="zh-CN" altLang="en-US" sz="2800" b="1">
              <a:latin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800" b="1">
                <a:latin typeface="宋体" panose="02010600030101010101" pitchFamily="2" charset="-122"/>
              </a:rPr>
              <a:t>C．通过多种所有制完成国家工业化     </a:t>
            </a:r>
            <a:endParaRPr lang="zh-CN" altLang="en-US" sz="2800" b="1">
              <a:latin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800" b="1">
                <a:latin typeface="宋体" panose="02010600030101010101" pitchFamily="2" charset="-122"/>
              </a:rPr>
              <a:t>D．总路线是为了巩固社会主义制度 </a:t>
            </a:r>
            <a:endParaRPr lang="zh-CN" altLang="en-US" sz="2800" b="1">
              <a:latin typeface="宋体" panose="02010600030101010101" pitchFamily="2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739775" y="4565650"/>
            <a:ext cx="4899025" cy="635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150" end="1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0">
                                            <p:txEl>
                                              <p:charRg st="150" end="17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172" end="1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7650">
                                            <p:txEl>
                                              <p:charRg st="172" end="1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189" end="2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7650">
                                            <p:txEl>
                                              <p:charRg st="189" end="2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211" end="2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7650">
                                            <p:txEl>
                                              <p:charRg st="211" end="2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三大改造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fontAlgn="base">
              <a:buNone/>
            </a:pPr>
            <a:r>
              <a:rPr lang="en-US" altLang="zh-CN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en-US" altLang="zh-CN" b="1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b="1" strike="noStrike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1953—1956</a:t>
            </a:r>
            <a:r>
              <a:rPr lang="zh-CN" altLang="en-US" b="1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年底，对</a:t>
            </a:r>
            <a:r>
              <a:rPr lang="zh-CN" altLang="en-US" b="1" strike="noStrike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农业、手工业和资本主义工商业</a:t>
            </a:r>
            <a:r>
              <a:rPr lang="zh-CN" altLang="en-US" b="1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的社会主义改造，把生产资料</a:t>
            </a:r>
            <a:r>
              <a:rPr lang="zh-CN" altLang="en-US" b="1" strike="noStrike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私有制</a:t>
            </a:r>
            <a:r>
              <a:rPr lang="zh-CN" altLang="en-US" b="1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转变为社会主义</a:t>
            </a:r>
            <a:r>
              <a:rPr lang="zh-CN" altLang="en-US" b="1" strike="noStrike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公有</a:t>
            </a:r>
            <a:r>
              <a:rPr lang="zh-CN" altLang="en-US" b="1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制。</a:t>
            </a:r>
            <a:endParaRPr lang="zh-CN" altLang="en-US" b="1" strike="noStrike" noProof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base">
              <a:buFont typeface="Wingdings" panose="05000000000000000000" charset="0"/>
              <a:buChar char=""/>
            </a:pPr>
            <a:r>
              <a:rPr lang="zh-CN" altLang="en-US" b="1" strike="noStrike" noProof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为什么实行三大改造？</a:t>
            </a:r>
            <a:endParaRPr lang="zh-CN" altLang="en-US" b="1" strike="noStrike" noProof="1">
              <a:solidFill>
                <a:schemeClr val="accent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base">
              <a:buFont typeface="Wingdings" panose="05000000000000000000" charset="0"/>
              <a:buChar char=""/>
            </a:pPr>
            <a:r>
              <a:rPr lang="zh-CN" altLang="en-US" b="1" strike="noStrike" noProof="1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向社会主义过渡；</a:t>
            </a:r>
            <a:endParaRPr lang="zh-CN" altLang="en-US" b="1" strike="noStrike" noProof="1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base">
              <a:buFont typeface="Wingdings" panose="05000000000000000000" charset="0"/>
              <a:buChar char=""/>
            </a:pPr>
            <a:endParaRPr lang="zh-CN" altLang="en-US" b="1" strike="noStrike" noProof="1">
              <a:solidFill>
                <a:schemeClr val="accent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base">
              <a:buFont typeface="Wingdings" panose="05000000000000000000" charset="0"/>
              <a:buChar char=""/>
            </a:pPr>
            <a:endParaRPr lang="zh-CN" altLang="en-US" b="1" strike="noStrike" noProof="1">
              <a:ea typeface="宋体" panose="02010600030101010101" pitchFamily="2" charset="-122"/>
            </a:endParaRPr>
          </a:p>
          <a:p>
            <a:pPr marL="0" indent="0" fontAlgn="base">
              <a:buNone/>
            </a:pPr>
            <a:endParaRPr lang="zh-CN" altLang="en-US" b="1" strike="noStrike" noProof="1">
              <a:ea typeface="宋体" panose="02010600030101010101" pitchFamily="2" charset="-122"/>
            </a:endParaRPr>
          </a:p>
        </p:txBody>
      </p:sp>
      <p:pic>
        <p:nvPicPr>
          <p:cNvPr id="24579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84925" y="4540250"/>
            <a:ext cx="2663825" cy="229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矩形 1"/>
          <p:cNvSpPr/>
          <p:nvPr/>
        </p:nvSpPr>
        <p:spPr>
          <a:xfrm>
            <a:off x="-340995" y="18415"/>
            <a:ext cx="3856356" cy="91440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 fontAlgn="base"/>
            <a:r>
              <a:rPr lang="zh-CN" altLang="en-US" sz="5400" b="1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历史概念</a:t>
            </a:r>
            <a:endParaRPr lang="zh-CN" altLang="en-US" sz="5400" b="1" strike="noStrike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70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70" end="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1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endParaRPr lang="zh-CN" altLang="en-US"/>
          </a:p>
        </p:txBody>
      </p:sp>
      <p:graphicFrame>
        <p:nvGraphicFramePr>
          <p:cNvPr id="4" name="内容占位符 3"/>
          <p:cNvGraphicFramePr/>
          <p:nvPr>
            <p:ph idx="1"/>
          </p:nvPr>
        </p:nvGraphicFramePr>
        <p:xfrm>
          <a:off x="88900" y="114300"/>
          <a:ext cx="8966200" cy="65595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9470"/>
                <a:gridCol w="4768215"/>
                <a:gridCol w="3358515"/>
              </a:tblGrid>
              <a:tr h="430530">
                <a:tc>
                  <a:txBody>
                    <a:bodyPr/>
                    <a:p>
                      <a:pPr>
                        <a:buNone/>
                      </a:pP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0">
                          <a:solidFill>
                            <a:schemeClr val="tx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一、理论探索</a:t>
                      </a:r>
                      <a:endParaRPr lang="zh-CN" altLang="en-US" sz="2400" b="0">
                        <a:solidFill>
                          <a:schemeClr val="tx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0">
                          <a:solidFill>
                            <a:schemeClr val="tx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二、主要实践</a:t>
                      </a:r>
                      <a:endParaRPr lang="zh-CN" altLang="en-US" sz="2400" b="0">
                        <a:solidFill>
                          <a:schemeClr val="tx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</a:tr>
              <a:tr h="63817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（一）   政治</a:t>
                      </a: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zh-CN" sz="2400" b="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24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marL="0" indent="0">
                        <a:buNone/>
                      </a:pPr>
                      <a:endParaRPr lang="zh-CN" sz="2400" b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 anchor="ctr" anchorCtr="0"/>
                </a:tc>
              </a:tr>
              <a:tr h="435165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（二） 经济</a:t>
                      </a: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zh-CN" sz="2400" b="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     </a:t>
                      </a:r>
                      <a:endParaRPr lang="zh-CN" altLang="en-US" sz="2400" b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            </a:t>
                      </a:r>
                      <a:r>
                        <a:rPr lang="zh-CN" altLang="en-US" sz="2400" u="sng"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     </a:t>
                      </a:r>
                      <a:endParaRPr lang="zh-CN" altLang="en-US" sz="2400" u="sng"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             </a:t>
                      </a:r>
                      <a:endParaRPr lang="zh-CN" altLang="en-US" sz="2400" b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en-US" altLang="zh-CN" sz="2400" b="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en-US" altLang="zh-CN" sz="240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en-US" altLang="zh-CN" sz="240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en-US" altLang="zh-CN" sz="2400" b="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endParaRPr lang="zh-CN" altLang="en-US" sz="2400" b="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 marL="0" indent="0" algn="l">
                        <a:buNone/>
                      </a:pP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  </a:t>
                      </a:r>
                      <a:endParaRPr lang="zh-CN" altLang="en-US" sz="2400" b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  </a:t>
                      </a:r>
                      <a:r>
                        <a:rPr lang="en-US" altLang="zh-CN" sz="2400"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 </a:t>
                      </a:r>
                      <a:endParaRPr lang="en-US" altLang="zh-CN" sz="2400" b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 marL="0" indent="0">
                        <a:buNone/>
                      </a:pPr>
                      <a:endParaRPr lang="zh-CN" altLang="en-US" sz="2400" b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/>
                </a:tc>
              </a:tr>
              <a:tr h="92773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（三） 外交</a:t>
                      </a: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zh-CN" sz="2400" b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indent="0">
                        <a:buNone/>
                      </a:pPr>
                      <a:endParaRPr lang="zh-CN" altLang="en-US" sz="2400" b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624" name="文本框 1"/>
          <p:cNvSpPr txBox="1"/>
          <p:nvPr/>
        </p:nvSpPr>
        <p:spPr>
          <a:xfrm>
            <a:off x="944563" y="1347788"/>
            <a:ext cx="45466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、中共七届二中全会</a:t>
            </a:r>
            <a:r>
              <a:rPr lang="en-US" altLang="zh-CN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1949.3</a:t>
            </a:r>
            <a:endParaRPr lang="zh-CN" altLang="en-US" b="1">
              <a:latin typeface="Arial" panose="020B0604020202020204" pitchFamily="34" charset="0"/>
            </a:endParaRPr>
          </a:p>
        </p:txBody>
      </p:sp>
      <p:sp>
        <p:nvSpPr>
          <p:cNvPr id="25625" name="文本框 17"/>
          <p:cNvSpPr txBox="1"/>
          <p:nvPr/>
        </p:nvSpPr>
        <p:spPr>
          <a:xfrm>
            <a:off x="755650" y="1725613"/>
            <a:ext cx="4545013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）工作重心：</a:t>
            </a:r>
            <a:endParaRPr lang="zh-CN" altLang="en-US" b="1">
              <a:latin typeface="Arial" panose="020B0604020202020204" pitchFamily="34" charset="0"/>
            </a:endParaRPr>
          </a:p>
        </p:txBody>
      </p:sp>
      <p:sp>
        <p:nvSpPr>
          <p:cNvPr id="25626" name="文本框 18"/>
          <p:cNvSpPr txBox="1"/>
          <p:nvPr/>
        </p:nvSpPr>
        <p:spPr>
          <a:xfrm>
            <a:off x="833438" y="2878138"/>
            <a:ext cx="45466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）工作中心：</a:t>
            </a:r>
            <a:endParaRPr lang="zh-CN" altLang="en-US" b="1">
              <a:latin typeface="Arial" panose="020B0604020202020204" pitchFamily="34" charset="0"/>
            </a:endParaRPr>
          </a:p>
        </p:txBody>
      </p:sp>
      <p:sp>
        <p:nvSpPr>
          <p:cNvPr id="25627" name="文本框 19"/>
          <p:cNvSpPr txBox="1"/>
          <p:nvPr/>
        </p:nvSpPr>
        <p:spPr>
          <a:xfrm>
            <a:off x="833438" y="3335338"/>
            <a:ext cx="45466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）总任务：</a:t>
            </a:r>
            <a:endParaRPr lang="zh-CN" altLang="en-US" b="1">
              <a:latin typeface="Arial" panose="020B0604020202020204" pitchFamily="34" charset="0"/>
            </a:endParaRPr>
          </a:p>
        </p:txBody>
      </p:sp>
      <p:sp>
        <p:nvSpPr>
          <p:cNvPr id="25628" name="文本框 20"/>
          <p:cNvSpPr txBox="1"/>
          <p:nvPr/>
        </p:nvSpPr>
        <p:spPr>
          <a:xfrm>
            <a:off x="1611313" y="2301875"/>
            <a:ext cx="45466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由</a:t>
            </a:r>
            <a:r>
              <a:rPr lang="zh-CN" altLang="en-US" sz="2400" b="1" u="sng">
                <a:latin typeface="黑体" panose="02010609060101010101" pitchFamily="49" charset="-122"/>
                <a:ea typeface="黑体" panose="02010609060101010101" pitchFamily="49" charset="-122"/>
              </a:rPr>
              <a:t>        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转移到</a:t>
            </a:r>
            <a:r>
              <a:rPr lang="zh-CN" altLang="en-US" sz="2400" b="1" u="sng">
                <a:latin typeface="黑体" panose="02010609060101010101" pitchFamily="49" charset="-122"/>
                <a:ea typeface="黑体" panose="02010609060101010101" pitchFamily="49" charset="-122"/>
              </a:rPr>
              <a:t>        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endParaRPr lang="zh-CN" altLang="en-US" b="1">
              <a:latin typeface="Arial" panose="020B0604020202020204" pitchFamily="34" charset="0"/>
            </a:endParaRPr>
          </a:p>
        </p:txBody>
      </p:sp>
      <p:sp>
        <p:nvSpPr>
          <p:cNvPr id="25629" name="文本框 21"/>
          <p:cNvSpPr txBox="1"/>
          <p:nvPr/>
        </p:nvSpPr>
        <p:spPr>
          <a:xfrm>
            <a:off x="2136775" y="2182813"/>
            <a:ext cx="158115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乡村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630" name="文本框 22"/>
          <p:cNvSpPr txBox="1"/>
          <p:nvPr/>
        </p:nvSpPr>
        <p:spPr>
          <a:xfrm>
            <a:off x="4279900" y="2182813"/>
            <a:ext cx="158115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城市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631" name="文本框 23"/>
          <p:cNvSpPr txBox="1"/>
          <p:nvPr/>
        </p:nvSpPr>
        <p:spPr>
          <a:xfrm>
            <a:off x="3003550" y="2878138"/>
            <a:ext cx="3154363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恢复和发展生产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632" name="文本框 24"/>
          <p:cNvSpPr txBox="1"/>
          <p:nvPr/>
        </p:nvSpPr>
        <p:spPr>
          <a:xfrm>
            <a:off x="1035050" y="3792538"/>
            <a:ext cx="4921250" cy="118903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①由</a:t>
            </a:r>
            <a:r>
              <a:rPr lang="zh-CN" altLang="en-US" sz="2400" b="1" u="sng">
                <a:latin typeface="黑体" panose="02010609060101010101" pitchFamily="49" charset="-122"/>
                <a:ea typeface="黑体" panose="02010609060101010101" pitchFamily="49" charset="-122"/>
              </a:rPr>
              <a:t>      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国转变为</a:t>
            </a:r>
            <a:r>
              <a:rPr lang="zh-CN" altLang="en-US" sz="2400" b="1" u="sng">
                <a:latin typeface="黑体" panose="02010609060101010101" pitchFamily="49" charset="-122"/>
                <a:ea typeface="黑体" panose="02010609060101010101" pitchFamily="49" charset="-122"/>
              </a:rPr>
              <a:t>       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国；   </a:t>
            </a:r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②由</a:t>
            </a:r>
            <a:r>
              <a:rPr lang="zh-CN" altLang="en-US" sz="2400" b="1" u="sng">
                <a:latin typeface="黑体" panose="02010609060101010101" pitchFamily="49" charset="-122"/>
                <a:ea typeface="黑体" panose="02010609060101010101" pitchFamily="49" charset="-122"/>
              </a:rPr>
              <a:t>      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社会转变为</a:t>
            </a:r>
            <a:r>
              <a:rPr lang="zh-CN" altLang="en-US" sz="2400" b="1" u="sng">
                <a:latin typeface="黑体" panose="02010609060101010101" pitchFamily="49" charset="-122"/>
                <a:ea typeface="黑体" panose="02010609060101010101" pitchFamily="49" charset="-122"/>
              </a:rPr>
              <a:t>      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社会</a:t>
            </a:r>
            <a:endParaRPr lang="zh-CN" altLang="en-US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633" name="文本框 25"/>
          <p:cNvSpPr txBox="1"/>
          <p:nvPr/>
        </p:nvSpPr>
        <p:spPr>
          <a:xfrm>
            <a:off x="1758950" y="3705225"/>
            <a:ext cx="158115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农业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634" name="文本框 26"/>
          <p:cNvSpPr txBox="1"/>
          <p:nvPr/>
        </p:nvSpPr>
        <p:spPr>
          <a:xfrm>
            <a:off x="3910013" y="3705225"/>
            <a:ext cx="158115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工业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635" name="文本框 27"/>
          <p:cNvSpPr txBox="1"/>
          <p:nvPr/>
        </p:nvSpPr>
        <p:spPr>
          <a:xfrm>
            <a:off x="1493838" y="4333875"/>
            <a:ext cx="1846262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新民主主义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636" name="文本框 28"/>
          <p:cNvSpPr txBox="1"/>
          <p:nvPr/>
        </p:nvSpPr>
        <p:spPr>
          <a:xfrm>
            <a:off x="4014788" y="4333875"/>
            <a:ext cx="1846262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社会主义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637" name="文本框 29"/>
          <p:cNvSpPr txBox="1"/>
          <p:nvPr/>
        </p:nvSpPr>
        <p:spPr>
          <a:xfrm>
            <a:off x="985838" y="5121275"/>
            <a:ext cx="43942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、过渡时期总路线 </a:t>
            </a:r>
            <a:r>
              <a:rPr lang="en-US" altLang="zh-CN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1953.6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638" name="文本框 30"/>
          <p:cNvSpPr txBox="1"/>
          <p:nvPr/>
        </p:nvSpPr>
        <p:spPr>
          <a:xfrm>
            <a:off x="5861050" y="1417638"/>
            <a:ext cx="4392613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社会主义建设起步：</a:t>
            </a:r>
            <a:endParaRPr lang="zh-CN" altLang="en-US" sz="2400" b="1">
              <a:solidFill>
                <a:schemeClr val="accent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639" name="文本框 31"/>
          <p:cNvSpPr txBox="1"/>
          <p:nvPr/>
        </p:nvSpPr>
        <p:spPr>
          <a:xfrm>
            <a:off x="5635625" y="1816100"/>
            <a:ext cx="4394200" cy="82391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、国民经济的恢复</a:t>
            </a:r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1949—1952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年底）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640" name="文本框 32"/>
          <p:cNvSpPr txBox="1"/>
          <p:nvPr/>
        </p:nvSpPr>
        <p:spPr>
          <a:xfrm>
            <a:off x="5762625" y="2571750"/>
            <a:ext cx="4392613" cy="822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、一五计划</a:t>
            </a:r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1953—1957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641" name="文本框 2"/>
          <p:cNvSpPr txBox="1"/>
          <p:nvPr/>
        </p:nvSpPr>
        <p:spPr>
          <a:xfrm>
            <a:off x="5762625" y="3340100"/>
            <a:ext cx="4392613" cy="822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、三大改造</a:t>
            </a:r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1953—1956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762625" y="4079875"/>
            <a:ext cx="4392613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、计划经济体制形成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标题 1"/>
          <p:cNvSpPr>
            <a:spLocks noGrp="1"/>
          </p:cNvSpPr>
          <p:nvPr>
            <p:ph type="title"/>
          </p:nvPr>
        </p:nvSpPr>
        <p:spPr>
          <a:xfrm>
            <a:off x="457200" y="1078548"/>
            <a:ext cx="8229600" cy="1143000"/>
          </a:xfrm>
          <a:ln/>
        </p:spPr>
        <p:txBody>
          <a:bodyPr anchor="ctr"/>
          <a:p>
            <a:r>
              <a:rPr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计划经济体制</a:t>
            </a:r>
            <a:endParaRPr lang="zh-CN" altLang="en-US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626" name="内容占位符 2"/>
          <p:cNvSpPr>
            <a:spLocks noGrp="1"/>
          </p:cNvSpPr>
          <p:nvPr>
            <p:ph idx="1"/>
          </p:nvPr>
        </p:nvSpPr>
        <p:spPr>
          <a:xfrm>
            <a:off x="457200" y="2221865"/>
            <a:ext cx="8613775" cy="2613660"/>
          </a:xfrm>
          <a:ln/>
        </p:spPr>
        <p:txBody>
          <a:bodyPr anchor="t"/>
          <a:p>
            <a:pPr marL="0" indent="0">
              <a:buNone/>
            </a:pPr>
            <a:r>
              <a:rPr lang="en-US" altLang="zh-CN"/>
              <a:t>   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计划机制在资源配置中起</a:t>
            </a:r>
            <a:r>
              <a:rPr lang="zh-CN" altLang="en-US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基础性</a:t>
            </a:r>
            <a:r>
              <a:rPr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作用。在这种体系下，生产、资源分配以及消费等各方面，都是由</a:t>
            </a:r>
            <a:r>
              <a:rPr lang="zh-CN" altLang="en-US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政府</a:t>
            </a:r>
            <a:r>
              <a:rPr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事先进行</a:t>
            </a:r>
            <a:r>
              <a:rPr lang="zh-CN" altLang="en-US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计划</a:t>
            </a:r>
            <a:r>
              <a:rPr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en-US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Font typeface="Wingdings" panose="05000000000000000000" charset="0"/>
              <a:buNone/>
            </a:pPr>
            <a:endParaRPr lang="zh-CN" altLang="en-US" b="1">
              <a:solidFill>
                <a:schemeClr val="accent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Font typeface="Wingdings" panose="05000000000000000000" charset="0"/>
              <a:buNone/>
            </a:pPr>
            <a:endParaRPr lang="zh-CN" altLang="en-US" b="1">
              <a:solidFill>
                <a:schemeClr val="accent2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-437515" y="53340"/>
            <a:ext cx="3856355" cy="91440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 fontAlgn="base"/>
            <a:r>
              <a:rPr lang="zh-CN" altLang="en-US" sz="5400" b="1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历史概念</a:t>
            </a:r>
            <a:endParaRPr lang="zh-CN" altLang="en-US" sz="5400" b="1" strike="noStrike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标题 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pPr fontAlgn="base"/>
            <a:r>
              <a:rPr lang="zh-CN" altLang="en-US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习题④</a:t>
            </a:r>
            <a:endParaRPr lang="zh-CN" altLang="en-US" strike="noStrike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650" name="内容占位符 2"/>
          <p:cNvSpPr>
            <a:spLocks noGrp="1"/>
          </p:cNvSpPr>
          <p:nvPr>
            <p:ph idx="1"/>
          </p:nvPr>
        </p:nvSpPr>
        <p:spPr>
          <a:xfrm>
            <a:off x="666750" y="809625"/>
            <a:ext cx="9097963" cy="4000500"/>
          </a:xfrm>
          <a:ln/>
        </p:spPr>
        <p:txBody>
          <a:bodyPr anchor="t"/>
          <a:p>
            <a:pPr marL="0" indent="0">
              <a:buNone/>
            </a:pPr>
            <a:endParaRPr lang="zh-CN" altLang="en-US" sz="2800" b="1">
              <a:latin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800" b="1">
                <a:latin typeface="宋体" panose="02010600030101010101" pitchFamily="2" charset="-122"/>
              </a:rPr>
              <a:t>        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考点： 计划经济体制</a:t>
            </a:r>
            <a:endParaRPr lang="zh-CN" altLang="en-US" sz="2800" b="1">
              <a:latin typeface="宋体" panose="02010600030101010101" pitchFamily="2" charset="-122"/>
            </a:endParaRPr>
          </a:p>
        </p:txBody>
      </p:sp>
      <p:sp>
        <p:nvSpPr>
          <p:cNvPr id="31748" name="内容占位符 2"/>
          <p:cNvSpPr>
            <a:spLocks noGrp="1"/>
          </p:cNvSpPr>
          <p:nvPr/>
        </p:nvSpPr>
        <p:spPr>
          <a:xfrm>
            <a:off x="457200" y="1963738"/>
            <a:ext cx="8147050" cy="45243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eaLnBrk="0" hangingPunct="0">
              <a:spcBef>
                <a:spcPct val="20000"/>
              </a:spcBef>
            </a:pP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(高考真题)1953年10月，中共中央决定在全国范围内实行粮食的统购统销，在农村向余粮户实行粮食计划收购的政策，由国家严格控制粮食市场。粮食的统购统销(　　)</a:t>
            </a:r>
            <a:endParaRPr lang="zh-CN" altLang="en-US" sz="28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eaLnBrk="0" hangingPunct="0">
              <a:spcBef>
                <a:spcPct val="20000"/>
              </a:spcBef>
            </a:pP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A．加快了我国农村经济的恢复和发展    </a:t>
            </a:r>
            <a:endParaRPr lang="zh-CN" altLang="en-US" sz="28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eaLnBrk="0" hangingPunct="0">
              <a:spcBef>
                <a:spcPct val="20000"/>
              </a:spcBef>
            </a:pP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B．有力地促进了各地农村的政权建设</a:t>
            </a:r>
            <a:endParaRPr lang="zh-CN" altLang="en-US" sz="28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eaLnBrk="0" hangingPunct="0">
              <a:spcBef>
                <a:spcPct val="20000"/>
              </a:spcBef>
            </a:pP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C．将农民经济生活纳入国家计划体制    </a:t>
            </a:r>
            <a:endParaRPr lang="zh-CN" altLang="en-US" sz="28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eaLnBrk="0" hangingPunct="0">
              <a:spcBef>
                <a:spcPct val="20000"/>
              </a:spcBef>
            </a:pP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D．为国家工业化建设提供劳动力资源</a:t>
            </a:r>
            <a:endParaRPr lang="zh-CN" altLang="en-US" sz="28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1219200" y="5257800"/>
            <a:ext cx="5245100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charRg st="80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8">
                                            <p:txEl>
                                              <p:charRg st="80" end="10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charRg st="102" end="1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1748">
                                            <p:txEl>
                                              <p:charRg st="102" end="1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charRg st="120" end="1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1748">
                                            <p:txEl>
                                              <p:charRg st="120" end="1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charRg st="142" end="1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1748">
                                            <p:txEl>
                                              <p:charRg st="142" end="1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anchor="t"/>
          <a:p>
            <a:endParaRPr lang="zh-CN" altLang="en-US"/>
          </a:p>
        </p:txBody>
      </p:sp>
      <p:sp>
        <p:nvSpPr>
          <p:cNvPr id="11267" name="右箭头 3"/>
          <p:cNvSpPr/>
          <p:nvPr/>
        </p:nvSpPr>
        <p:spPr>
          <a:xfrm>
            <a:off x="301625" y="3795713"/>
            <a:ext cx="8382000" cy="1158875"/>
          </a:xfrm>
          <a:prstGeom prst="rightArrow">
            <a:avLst>
              <a:gd name="adj1" fmla="val 50000"/>
              <a:gd name="adj2" fmla="val 49826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40" tIns="45720" rIns="91440" bIns="45720" anchor="t"/>
          <a:p>
            <a:pPr defTabSz="914400" eaLnBrk="0" hangingPunct="0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8" name="文本框 4"/>
          <p:cNvSpPr txBox="1"/>
          <p:nvPr/>
        </p:nvSpPr>
        <p:spPr>
          <a:xfrm>
            <a:off x="301625" y="4052888"/>
            <a:ext cx="1517650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3600">
                <a:latin typeface="Arial" panose="020B0604020202020204" pitchFamily="34" charset="0"/>
              </a:rPr>
              <a:t>1949</a:t>
            </a:r>
            <a:endParaRPr lang="en-US" altLang="zh-CN" sz="3600">
              <a:latin typeface="Arial" panose="020B0604020202020204" pitchFamily="34" charset="0"/>
            </a:endParaRPr>
          </a:p>
        </p:txBody>
      </p:sp>
      <p:sp>
        <p:nvSpPr>
          <p:cNvPr id="11269" name="文本框 6"/>
          <p:cNvSpPr txBox="1"/>
          <p:nvPr/>
        </p:nvSpPr>
        <p:spPr>
          <a:xfrm>
            <a:off x="1539875" y="4052888"/>
            <a:ext cx="1517650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3600">
                <a:latin typeface="Arial" panose="020B0604020202020204" pitchFamily="34" charset="0"/>
              </a:rPr>
              <a:t>1956</a:t>
            </a:r>
            <a:endParaRPr lang="en-US" altLang="zh-CN" sz="3600">
              <a:latin typeface="Arial" panose="020B0604020202020204" pitchFamily="34" charset="0"/>
            </a:endParaRPr>
          </a:p>
        </p:txBody>
      </p:sp>
      <p:sp>
        <p:nvSpPr>
          <p:cNvPr id="11270" name="文本框 7"/>
          <p:cNvSpPr txBox="1"/>
          <p:nvPr/>
        </p:nvSpPr>
        <p:spPr>
          <a:xfrm>
            <a:off x="4616450" y="4049713"/>
            <a:ext cx="1517650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3600">
                <a:latin typeface="Arial" panose="020B0604020202020204" pitchFamily="34" charset="0"/>
              </a:rPr>
              <a:t>1978</a:t>
            </a:r>
            <a:endParaRPr lang="en-US" altLang="zh-CN" sz="3600">
              <a:latin typeface="Arial" panose="020B0604020202020204" pitchFamily="34" charset="0"/>
            </a:endParaRPr>
          </a:p>
        </p:txBody>
      </p:sp>
      <p:sp>
        <p:nvSpPr>
          <p:cNvPr id="11" name="右大括号 10"/>
          <p:cNvSpPr/>
          <p:nvPr/>
        </p:nvSpPr>
        <p:spPr>
          <a:xfrm rot="16200000">
            <a:off x="2309813" y="1273175"/>
            <a:ext cx="835025" cy="4724400"/>
          </a:xfrm>
          <a:prstGeom prst="rightBrace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80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右大括号 11"/>
          <p:cNvSpPr/>
          <p:nvPr/>
        </p:nvSpPr>
        <p:spPr>
          <a:xfrm rot="16200000">
            <a:off x="6225381" y="2101056"/>
            <a:ext cx="795338" cy="3067050"/>
          </a:xfrm>
          <a:prstGeom prst="rightBrace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80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58850" y="2570163"/>
            <a:ext cx="3536950" cy="64611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fontAlgn="base"/>
            <a:r>
              <a:rPr lang="zh-CN" altLang="en-US" sz="3600" b="1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探索中曲折发展</a:t>
            </a:r>
            <a:endParaRPr lang="zh-CN" altLang="en-US" sz="3600" b="1" strike="noStrike" noProof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511800" y="2590800"/>
            <a:ext cx="2565400" cy="6445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fontAlgn="base"/>
            <a:r>
              <a:rPr lang="zh-CN" altLang="en-US" sz="3600" b="1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探索与辉煌</a:t>
            </a:r>
            <a:endParaRPr lang="zh-CN" altLang="en-US" sz="3600" b="1" strike="noStrike" noProof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275" name="左大括号 14"/>
          <p:cNvSpPr/>
          <p:nvPr/>
        </p:nvSpPr>
        <p:spPr>
          <a:xfrm rot="-5400000">
            <a:off x="808038" y="4246563"/>
            <a:ext cx="936625" cy="1825625"/>
          </a:xfrm>
          <a:prstGeom prst="leftBrace">
            <a:avLst>
              <a:gd name="adj1" fmla="val 8265"/>
              <a:gd name="adj2" fmla="val 50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40" tIns="45720" rIns="91440" bIns="45720" anchor="t"/>
          <a:p>
            <a:pPr defTabSz="914400" eaLnBrk="0" hangingPunct="0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49225" y="5764213"/>
            <a:ext cx="2130425" cy="64452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pPr fontAlgn="base"/>
            <a:r>
              <a:rPr lang="zh-CN" altLang="en-US" sz="3600" b="1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过渡时期</a:t>
            </a:r>
            <a:endParaRPr lang="zh-CN" altLang="en-US" sz="3600" b="1" strike="noStrike" noProof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277" name="左大括号 16"/>
          <p:cNvSpPr/>
          <p:nvPr/>
        </p:nvSpPr>
        <p:spPr>
          <a:xfrm rot="-5400000">
            <a:off x="3170238" y="3709988"/>
            <a:ext cx="936625" cy="2898775"/>
          </a:xfrm>
          <a:prstGeom prst="leftBrace">
            <a:avLst>
              <a:gd name="adj1" fmla="val 8253"/>
              <a:gd name="adj2" fmla="val 50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40" tIns="45720" rIns="91440" bIns="45720" anchor="t"/>
          <a:p>
            <a:pPr defTabSz="914400" eaLnBrk="0" hangingPunct="0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55888" y="5764213"/>
            <a:ext cx="2090738" cy="64452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pPr fontAlgn="base"/>
            <a:r>
              <a:rPr lang="zh-CN" altLang="en-US" sz="3600" b="1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曲折探索</a:t>
            </a:r>
            <a:endParaRPr lang="zh-CN" altLang="en-US" sz="3600" b="1" strike="noStrike" noProof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279" name="文本框 1"/>
          <p:cNvSpPr txBox="1"/>
          <p:nvPr/>
        </p:nvSpPr>
        <p:spPr>
          <a:xfrm>
            <a:off x="365125" y="1016000"/>
            <a:ext cx="7294880" cy="13220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4000">
                <a:latin typeface="黑体" panose="02010609060101010101" pitchFamily="49" charset="-122"/>
                <a:ea typeface="黑体" panose="02010609060101010101" pitchFamily="49" charset="-122"/>
              </a:rPr>
              <a:t>新民主主义社会向社会主义社会</a:t>
            </a:r>
            <a:endParaRPr lang="zh-CN" altLang="en-US" sz="40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4000">
                <a:latin typeface="黑体" panose="02010609060101010101" pitchFamily="49" charset="-122"/>
                <a:ea typeface="黑体" panose="02010609060101010101" pitchFamily="49" charset="-122"/>
              </a:rPr>
              <a:t>的过渡时期</a:t>
            </a:r>
            <a:r>
              <a:rPr lang="zh-CN" altLang="en-US" sz="40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40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1949—1956</a:t>
            </a:r>
            <a:r>
              <a:rPr lang="zh-CN" altLang="en-US" sz="40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zh-CN" altLang="en-US" sz="40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/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2" grpId="0" animBg="1"/>
      <p:bldP spid="14" grpId="0" animBg="1"/>
      <p:bldP spid="11275" grpId="0" animBg="1"/>
      <p:bldP spid="16" grpId="0" animBg="1"/>
      <p:bldP spid="11277" grpId="0" animBg="1"/>
      <p:bldP spid="18" grpId="0" animBg="1"/>
      <p:bldP spid="1127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标题 1"/>
          <p:cNvSpPr>
            <a:spLocks noGrp="1"/>
          </p:cNvSpPr>
          <p:nvPr>
            <p:ph type="title"/>
          </p:nvPr>
        </p:nvSpPr>
        <p:spPr>
          <a:xfrm>
            <a:off x="492125" y="457200"/>
            <a:ext cx="8229600" cy="1143000"/>
          </a:xfrm>
          <a:ln/>
        </p:spPr>
        <p:txBody>
          <a:bodyPr anchor="ctr"/>
          <a:p>
            <a:r>
              <a:rPr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计划经济体制</a:t>
            </a:r>
            <a:endParaRPr lang="zh-CN" altLang="en-US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613775" cy="4525963"/>
          </a:xfrm>
          <a:ln/>
        </p:spPr>
        <p:txBody>
          <a:bodyPr anchor="t"/>
          <a:p>
            <a:pPr marL="0" indent="0">
              <a:buNone/>
            </a:pPr>
            <a:r>
              <a:rPr lang="en-US" altLang="zh-CN"/>
              <a:t>   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计划机制在资源配置中起</a:t>
            </a:r>
            <a:r>
              <a:rPr lang="zh-CN" altLang="en-US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基础性</a:t>
            </a:r>
            <a:r>
              <a:rPr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作用。在这种体系下，生产、资源分配以及消费等各方面，都是由</a:t>
            </a:r>
            <a:r>
              <a:rPr lang="zh-CN" altLang="en-US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政府</a:t>
            </a:r>
            <a:r>
              <a:rPr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事先进行</a:t>
            </a:r>
            <a:r>
              <a:rPr lang="zh-CN" altLang="en-US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计划</a:t>
            </a:r>
            <a:r>
              <a:rPr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en-US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Font typeface="Wingdings" panose="05000000000000000000" charset="0"/>
              <a:buChar char=""/>
            </a:pPr>
            <a:r>
              <a:rPr lang="zh-CN" altLang="en-US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当时建设社会主义为什么要实行计划经济？</a:t>
            </a:r>
            <a:endParaRPr lang="zh-CN" altLang="en-US" b="1">
              <a:solidFill>
                <a:schemeClr val="accent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Font typeface="Wingdings" panose="05000000000000000000" charset="0"/>
              <a:buChar char=""/>
            </a:pPr>
            <a:r>
              <a:rPr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借鉴苏联模式；经过三大改造，社会主义公有制在国民经济中占主导；一五计划超额完成任务</a:t>
            </a:r>
            <a:endParaRPr lang="zh-CN" altLang="en-US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Font typeface="Wingdings" panose="05000000000000000000" charset="0"/>
              <a:buNone/>
            </a:pPr>
            <a:endParaRPr lang="zh-CN" altLang="en-US" b="1">
              <a:solidFill>
                <a:schemeClr val="accent2"/>
              </a:solidFill>
            </a:endParaRPr>
          </a:p>
        </p:txBody>
      </p:sp>
      <p:sp>
        <p:nvSpPr>
          <p:cNvPr id="28676" name="文本框 1"/>
          <p:cNvSpPr txBox="1"/>
          <p:nvPr/>
        </p:nvSpPr>
        <p:spPr>
          <a:xfrm>
            <a:off x="527050" y="5429250"/>
            <a:ext cx="8159750" cy="1066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anchor="t">
            <a:spAutoFit/>
          </a:bodyPr>
          <a:p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优点：集中人力、物力进行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重点建设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弊端：容易造成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效率低下、活力不足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-437515" y="53340"/>
            <a:ext cx="3856355" cy="91440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 fontAlgn="base"/>
            <a:r>
              <a:rPr lang="zh-CN" altLang="en-US" sz="5400" b="1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历史概念</a:t>
            </a:r>
            <a:endParaRPr lang="zh-CN" altLang="en-US" sz="5400" b="1" strike="noStrike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78" end="1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78" end="1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bldLvl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7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endParaRPr lang="zh-CN" altLang="en-US"/>
          </a:p>
        </p:txBody>
      </p:sp>
      <p:graphicFrame>
        <p:nvGraphicFramePr>
          <p:cNvPr id="4" name="内容占位符 3"/>
          <p:cNvGraphicFramePr/>
          <p:nvPr>
            <p:ph idx="1"/>
          </p:nvPr>
        </p:nvGraphicFramePr>
        <p:xfrm>
          <a:off x="88900" y="114300"/>
          <a:ext cx="8966200" cy="6692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9470"/>
                <a:gridCol w="4768215"/>
                <a:gridCol w="3358515"/>
              </a:tblGrid>
              <a:tr h="430530">
                <a:tc>
                  <a:txBody>
                    <a:bodyPr/>
                    <a:p>
                      <a:pPr>
                        <a:buNone/>
                      </a:pP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0">
                          <a:solidFill>
                            <a:schemeClr val="tx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一、理论探索</a:t>
                      </a:r>
                      <a:endParaRPr lang="zh-CN" altLang="en-US" sz="2400" b="0">
                        <a:solidFill>
                          <a:schemeClr val="tx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0">
                          <a:solidFill>
                            <a:schemeClr val="tx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二、主要实践</a:t>
                      </a:r>
                      <a:endParaRPr lang="zh-CN" altLang="en-US" sz="2400" b="0">
                        <a:solidFill>
                          <a:schemeClr val="tx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</a:tr>
              <a:tr h="63817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（一）   政治</a:t>
                      </a: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zh-CN" sz="2400" b="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24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marL="0" indent="0">
                        <a:buNone/>
                      </a:pPr>
                      <a:endParaRPr lang="zh-CN" sz="2400" b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 anchor="ctr" anchorCtr="0"/>
                </a:tc>
              </a:tr>
              <a:tr h="74295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（二） 经济</a:t>
                      </a: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zh-CN" sz="2400" b="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endParaRPr lang="zh-CN" altLang="en-US" sz="2400" b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/>
                </a:tc>
              </a:tr>
              <a:tr h="459041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（三） 外交</a:t>
                      </a: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zh-CN" sz="2400" b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2400" b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989013" y="2244725"/>
            <a:ext cx="45466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、中共七届二中全会</a:t>
            </a:r>
            <a:r>
              <a:rPr lang="en-US" altLang="zh-CN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1949.3</a:t>
            </a:r>
            <a:endParaRPr lang="zh-CN" altLang="en-US" b="1">
              <a:latin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87413" y="2701925"/>
            <a:ext cx="4545012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）独立自主的外交政策；</a:t>
            </a:r>
            <a:endParaRPr lang="zh-CN" altLang="en-US" b="1">
              <a:latin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87413" y="3159125"/>
            <a:ext cx="4545012" cy="82391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）“另起炉灶”“打扫干净</a:t>
            </a:r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屋子再请客”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中苏是盟友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endParaRPr lang="zh-CN" altLang="en-US" b="1">
              <a:latin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749925" y="2244725"/>
            <a:ext cx="4546600" cy="73183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新中国外交的奠基时期：</a:t>
            </a:r>
            <a:endParaRPr lang="zh-CN" altLang="en-US" sz="2400">
              <a:solidFill>
                <a:schemeClr val="accent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b="1">
              <a:latin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749925" y="2701925"/>
            <a:ext cx="4546600" cy="10985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>
              <a:spcBef>
                <a:spcPct val="20000"/>
              </a:spcBef>
            </a:pPr>
            <a:r>
              <a:rPr lang="en-US" altLang="zh-CN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、外交方针：</a:t>
            </a:r>
            <a:endParaRPr lang="zh-CN" altLang="en-US" sz="2400" b="1">
              <a:solidFill>
                <a:schemeClr val="accent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400">
              <a:solidFill>
                <a:schemeClr val="accent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b="1">
              <a:latin typeface="Arial" panose="020B060402020202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749925" y="3694113"/>
            <a:ext cx="4546600" cy="1096962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>
              <a:spcBef>
                <a:spcPct val="20000"/>
              </a:spcBef>
            </a:pPr>
            <a:r>
              <a:rPr lang="en-US" altLang="zh-CN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、外交政策：</a:t>
            </a:r>
            <a:endParaRPr lang="zh-CN" altLang="en-US" sz="2400" b="1">
              <a:solidFill>
                <a:schemeClr val="accent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400">
              <a:solidFill>
                <a:schemeClr val="accent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b="1">
              <a:latin typeface="Arial" panose="020B0604020202020204" pitchFamily="3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832475" y="3159125"/>
            <a:ext cx="4546600" cy="82391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>
              <a:spcBef>
                <a:spcPct val="20000"/>
              </a:spcBef>
            </a:pPr>
            <a:r>
              <a:rPr lang="zh-CN" altLang="en-US" sz="24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独立自主和平外交方针</a:t>
            </a:r>
            <a:endParaRPr lang="zh-CN" altLang="en-US" sz="2400" b="1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400" b="1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749925" y="4165600"/>
            <a:ext cx="4546600" cy="126206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>
              <a:spcBef>
                <a:spcPct val="20000"/>
              </a:spcBef>
            </a:pPr>
            <a:r>
              <a:rPr lang="zh-CN" altLang="en-US" sz="24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en-US" altLang="zh-CN" sz="24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lang="zh-CN" altLang="en-US" sz="24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另起炉灶</a:t>
            </a:r>
            <a:r>
              <a:rPr lang="en-US" altLang="zh-CN" sz="24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endParaRPr lang="en-US" altLang="zh-CN" sz="2400" b="1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spcBef>
                <a:spcPct val="20000"/>
              </a:spcBef>
            </a:pPr>
            <a:endParaRPr lang="en-US" altLang="zh-CN" sz="240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40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749925" y="4610100"/>
            <a:ext cx="4546600" cy="21590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>
              <a:spcBef>
                <a:spcPct val="20000"/>
              </a:spcBef>
            </a:pPr>
            <a:r>
              <a:rPr lang="zh-CN" altLang="en-US" sz="24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en-US" altLang="en-US" sz="24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“打扫干净屋子</a:t>
            </a:r>
            <a:endParaRPr lang="en-US" altLang="en-US" sz="2400" b="1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spcBef>
                <a:spcPct val="20000"/>
              </a:spcBef>
            </a:pPr>
            <a:r>
              <a:rPr lang="en-US" altLang="en-US" sz="24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再请客”</a:t>
            </a:r>
            <a:endParaRPr lang="en-US" altLang="en-US" sz="2400" b="1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spcBef>
                <a:spcPct val="20000"/>
              </a:spcBef>
            </a:pPr>
            <a:endParaRPr lang="en-US" altLang="en-US" sz="240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spcBef>
                <a:spcPct val="20000"/>
              </a:spcBef>
            </a:pPr>
            <a:endParaRPr lang="en-US" altLang="zh-CN" sz="240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40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749925" y="5489575"/>
            <a:ext cx="4546600" cy="170021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>
              <a:spcBef>
                <a:spcPct val="20000"/>
              </a:spcBef>
            </a:pPr>
            <a:r>
              <a:rPr lang="zh-CN" altLang="en-US" sz="24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4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en-US" altLang="en-US" sz="24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lang="zh-CN" altLang="en-US" sz="24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一边倒</a:t>
            </a:r>
            <a:r>
              <a:rPr lang="en-US" altLang="en-US" sz="24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endParaRPr lang="en-US" altLang="en-US" sz="2400" b="1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spcBef>
                <a:spcPct val="20000"/>
              </a:spcBef>
            </a:pPr>
            <a:endParaRPr lang="en-US" altLang="en-US" sz="240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spcBef>
                <a:spcPct val="20000"/>
              </a:spcBef>
            </a:pPr>
            <a:endParaRPr lang="en-US" altLang="zh-CN" sz="240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40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1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endParaRPr lang="zh-CN" altLang="en-US"/>
          </a:p>
        </p:txBody>
      </p:sp>
      <p:sp>
        <p:nvSpPr>
          <p:cNvPr id="24577" name="标题 1"/>
          <p:cNvSpPr>
            <a:spLocks noGrp="1"/>
          </p:cNvSpPr>
          <p:nvPr/>
        </p:nvSpPr>
        <p:spPr>
          <a:xfrm>
            <a:off x="623569" y="401636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fontAlgn="base"/>
            <a:r>
              <a:rPr lang="zh-CN" altLang="en-US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习题⑤</a:t>
            </a:r>
            <a:endParaRPr lang="zh-CN" altLang="en-US" strike="noStrike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723" name="文本框 7"/>
          <p:cNvSpPr txBox="1"/>
          <p:nvPr/>
        </p:nvSpPr>
        <p:spPr>
          <a:xfrm>
            <a:off x="2073275" y="1417638"/>
            <a:ext cx="6181725" cy="52228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>
              <a:spcBef>
                <a:spcPct val="20000"/>
              </a:spcBef>
            </a:pP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考点： 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一边倒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外交政策</a:t>
            </a:r>
            <a:endParaRPr lang="zh-CN" altLang="en-US" sz="28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845" name="内容占位符 2"/>
          <p:cNvSpPr>
            <a:spLocks noGrp="1"/>
          </p:cNvSpPr>
          <p:nvPr>
            <p:ph idx="1"/>
          </p:nvPr>
        </p:nvSpPr>
        <p:spPr>
          <a:xfrm>
            <a:off x="457200" y="2044700"/>
            <a:ext cx="8396288" cy="4525963"/>
          </a:xfrm>
          <a:ln/>
        </p:spPr>
        <p:txBody>
          <a:bodyPr anchor="t"/>
          <a:p>
            <a:pPr marL="0" indent="0">
              <a:buNone/>
            </a:pP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</a:rPr>
              <a:t>在七届二中全会的总结发言中, 毛泽东指出:“新中国与苏联应该站在一条战线上, 是盟友, 只要一有机会就要公开发表文告进行声明。在全国胜利以后的一个相当时期内, 我们也不急于去解决关于帝国主义对我国的承认问题。 ”这反映了当时</a:t>
            </a:r>
            <a:r>
              <a:rPr lang="zh-CN" altLang="en-US" sz="2800" b="1"/>
              <a:t>(　　)</a:t>
            </a:r>
            <a:endParaRPr lang="zh-CN" altLang="en-US" sz="28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</a:rPr>
              <a:t>A.冷战爆发影响中共决策 </a:t>
            </a:r>
            <a:endParaRPr lang="zh-CN" altLang="en-US" sz="28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</a:rPr>
              <a:t>B.帝国主义国家封锁了中国沿海</a:t>
            </a:r>
            <a:endParaRPr lang="zh-CN" altLang="en-US" sz="28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</a:rPr>
              <a:t>C.中共需要苏联经济援助 </a:t>
            </a:r>
            <a:endParaRPr lang="zh-CN" altLang="en-US" sz="28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</a:rPr>
              <a:t>D.新中国推行“一边倒”外交方针</a:t>
            </a:r>
            <a:endParaRPr lang="zh-CN" altLang="en-US" sz="28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457200" y="4800600"/>
            <a:ext cx="4114800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charRg st="120" end="1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5">
                                            <p:txEl>
                                              <p:charRg st="120" end="1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charRg st="134" end="1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845">
                                            <p:txEl>
                                              <p:charRg st="134" end="1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charRg st="150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5845">
                                            <p:txEl>
                                              <p:charRg st="150" end="1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charRg st="164" end="1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5845">
                                            <p:txEl>
                                              <p:charRg st="164" end="1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5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endParaRPr lang="zh-CN" altLang="en-US"/>
          </a:p>
        </p:txBody>
      </p:sp>
      <p:graphicFrame>
        <p:nvGraphicFramePr>
          <p:cNvPr id="4" name="内容占位符 3"/>
          <p:cNvGraphicFramePr/>
          <p:nvPr>
            <p:ph idx="1"/>
          </p:nvPr>
        </p:nvGraphicFramePr>
        <p:xfrm>
          <a:off x="9525" y="34925"/>
          <a:ext cx="8966200" cy="61261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5935"/>
                <a:gridCol w="5217795"/>
                <a:gridCol w="3252470"/>
              </a:tblGrid>
              <a:tr h="467995">
                <a:tc>
                  <a:txBody>
                    <a:bodyPr/>
                    <a:p>
                      <a:pPr>
                        <a:buNone/>
                      </a:pPr>
                      <a:endParaRPr lang="zh-CN" altLang="en-US" sz="32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200" b="0">
                          <a:solidFill>
                            <a:schemeClr val="tx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理论探索</a:t>
                      </a:r>
                      <a:endParaRPr lang="zh-CN" altLang="en-US" sz="3200" b="0">
                        <a:solidFill>
                          <a:schemeClr val="tx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200" b="0">
                          <a:solidFill>
                            <a:schemeClr val="tx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主要实践</a:t>
                      </a:r>
                      <a:endParaRPr lang="zh-CN" altLang="en-US" sz="3200" b="0">
                        <a:solidFill>
                          <a:schemeClr val="tx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</a:tr>
              <a:tr h="159067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政治</a:t>
                      </a:r>
                      <a:endParaRPr lang="zh-CN" altLang="en-US" sz="32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3200" b="0">
                          <a:solidFill>
                            <a:schemeClr val="accent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1</a:t>
                      </a:r>
                      <a:r>
                        <a:rPr lang="zh-CN" altLang="en-US" sz="3200" b="0">
                          <a:solidFill>
                            <a:schemeClr val="accent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、中共七届二中全</a:t>
                      </a:r>
                      <a:r>
                        <a:rPr lang="en-US" altLang="zh-CN" sz="3200" b="0">
                          <a:solidFill>
                            <a:schemeClr val="accent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1949.3</a:t>
                      </a:r>
                      <a:endParaRPr lang="en-US" altLang="zh-CN" sz="3200" b="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en-US" altLang="zh-CN" sz="3200" b="0">
                          <a:solidFill>
                            <a:schemeClr val="accent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  <a:r>
                        <a:rPr lang="zh-CN" altLang="en-US" sz="3200" b="0">
                          <a:solidFill>
                            <a:schemeClr val="accent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、</a:t>
                      </a:r>
                      <a:r>
                        <a:rPr lang="zh-CN" altLang="en-US" sz="3200" b="0">
                          <a:solidFill>
                            <a:schemeClr val="accent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《论人民民主专政》</a:t>
                      </a:r>
                      <a:r>
                        <a:rPr lang="en-US" altLang="zh-CN" sz="3200" b="0">
                          <a:solidFill>
                            <a:schemeClr val="accent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1949.6</a:t>
                      </a:r>
                      <a:endParaRPr lang="en-US" altLang="zh-CN" sz="3200" b="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sz="3200" b="0">
                          <a:solidFill>
                            <a:schemeClr val="accent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开展民主法制建设：</a:t>
                      </a:r>
                      <a:endParaRPr lang="zh-CN" sz="3200" b="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 anchor="ctr" anchorCtr="0"/>
                </a:tc>
              </a:tr>
              <a:tr h="236347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经济</a:t>
                      </a:r>
                      <a:endParaRPr lang="zh-CN" altLang="en-US" sz="32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3200" b="0">
                          <a:solidFill>
                            <a:schemeClr val="accent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1</a:t>
                      </a:r>
                      <a:r>
                        <a:rPr lang="zh-CN" altLang="en-US" sz="3200" b="0">
                          <a:solidFill>
                            <a:schemeClr val="accent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、中共七届二中全会</a:t>
                      </a:r>
                      <a:r>
                        <a:rPr lang="en-US" altLang="zh-CN" sz="3200" b="0">
                          <a:solidFill>
                            <a:schemeClr val="accent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949.3</a:t>
                      </a:r>
                      <a:endParaRPr lang="en-US" altLang="zh-CN" sz="3200" b="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en-US" altLang="zh-CN" sz="3200" b="0">
                          <a:solidFill>
                            <a:schemeClr val="accent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2</a:t>
                      </a:r>
                      <a:r>
                        <a:rPr lang="zh-CN" altLang="en-US" sz="3200" b="0">
                          <a:solidFill>
                            <a:schemeClr val="accent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、过渡时期总路线 </a:t>
                      </a:r>
                      <a:r>
                        <a:rPr lang="en-US" altLang="zh-CN" sz="3200" b="0">
                          <a:solidFill>
                            <a:schemeClr val="accent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1953.6</a:t>
                      </a:r>
                      <a:endParaRPr lang="en-US" altLang="zh-CN" sz="3200" b="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>
                        <a:buNone/>
                      </a:pPr>
                      <a:r>
                        <a:rPr lang="zh-CN" altLang="en-US" sz="3200" b="0">
                          <a:solidFill>
                            <a:schemeClr val="accent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社会主义建设起步：</a:t>
                      </a:r>
                      <a:endParaRPr lang="zh-CN" altLang="en-US" sz="3200" b="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 anchor="ctr" anchorCtr="0"/>
                </a:tc>
              </a:tr>
              <a:tr h="159321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外交</a:t>
                      </a:r>
                      <a:endParaRPr lang="zh-CN" altLang="en-US" sz="32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0">
                          <a:solidFill>
                            <a:schemeClr val="accent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中共七届二中全会</a:t>
                      </a:r>
                      <a:r>
                        <a:rPr lang="en-US" altLang="zh-CN" sz="3200" b="0">
                          <a:solidFill>
                            <a:schemeClr val="accent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1949.3</a:t>
                      </a:r>
                      <a:endParaRPr lang="en-US" altLang="zh-CN" sz="3200" b="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>
                        <a:buNone/>
                      </a:pPr>
                      <a:r>
                        <a:rPr lang="zh-CN" altLang="en-US" sz="3200" b="0">
                          <a:solidFill>
                            <a:schemeClr val="accent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新中国外交的奠基时期：</a:t>
                      </a:r>
                      <a:endParaRPr lang="zh-CN" altLang="en-US" sz="3200" b="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 marL="0" indent="0">
                        <a:buNone/>
                      </a:pPr>
                      <a:endParaRPr lang="zh-CN" altLang="en-US" sz="3200" b="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 anchor="ctr" anchorCtr="0"/>
                </a:tc>
              </a:tr>
            </a:tbl>
          </a:graphicData>
        </a:graphic>
      </p:graphicFrame>
      <p:sp>
        <p:nvSpPr>
          <p:cNvPr id="36888" name="流程图: 可选过程 1"/>
          <p:cNvSpPr/>
          <p:nvPr/>
        </p:nvSpPr>
        <p:spPr>
          <a:xfrm>
            <a:off x="1410335" y="616585"/>
            <a:ext cx="3077210" cy="2038350"/>
          </a:xfrm>
          <a:prstGeom prst="flowChartAlternateProcess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40" tIns="45720" rIns="91440" bIns="45720" anchor="t"/>
          <a:p>
            <a:pPr defTabSz="914400" eaLnBrk="0" hangingPunct="0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6889" name="文本框 2"/>
          <p:cNvSpPr txBox="1"/>
          <p:nvPr/>
        </p:nvSpPr>
        <p:spPr>
          <a:xfrm>
            <a:off x="1593215" y="957263"/>
            <a:ext cx="2711450" cy="1076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3200">
                <a:latin typeface="黑体" panose="02010609060101010101" pitchFamily="49" charset="-122"/>
                <a:ea typeface="黑体" panose="02010609060101010101" pitchFamily="49" charset="-122"/>
              </a:rPr>
              <a:t>为新中国绘制了</a:t>
            </a:r>
            <a:r>
              <a:rPr lang="zh-CN" altLang="en-US" sz="32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宏伟蓝图</a:t>
            </a:r>
            <a:endParaRPr lang="zh-CN" altLang="en-US" sz="3200">
              <a:latin typeface="Arial" panose="020B0604020202020204" pitchFamily="34" charset="0"/>
            </a:endParaRPr>
          </a:p>
        </p:txBody>
      </p:sp>
      <p:sp>
        <p:nvSpPr>
          <p:cNvPr id="36890" name="流程图: 可选过程 3"/>
          <p:cNvSpPr/>
          <p:nvPr/>
        </p:nvSpPr>
        <p:spPr>
          <a:xfrm>
            <a:off x="5866765" y="616585"/>
            <a:ext cx="2882900" cy="2038985"/>
          </a:xfrm>
          <a:prstGeom prst="flowChartAlternateProcess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40" tIns="45720" rIns="91440" bIns="45720" anchor="t"/>
          <a:p>
            <a:pPr defTabSz="914400" eaLnBrk="0" hangingPunct="0"/>
            <a:r>
              <a:rPr lang="zh-CN" altLang="en-US" sz="3200">
                <a:latin typeface="黑体" panose="02010609060101010101" pitchFamily="49" charset="-122"/>
                <a:ea typeface="黑体" panose="02010609060101010101" pitchFamily="49" charset="-122"/>
              </a:rPr>
              <a:t>奠定社会主义建设</a:t>
            </a:r>
            <a:r>
              <a:rPr lang="zh-CN" altLang="en-US" sz="32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基础</a:t>
            </a:r>
            <a:endParaRPr lang="en-US" altLang="en-US" sz="3200">
              <a:latin typeface="Arial" panose="020B0604020202020204" pitchFamily="34" charset="0"/>
            </a:endParaRPr>
          </a:p>
        </p:txBody>
      </p:sp>
      <p:sp>
        <p:nvSpPr>
          <p:cNvPr id="36891" name="矩形 6"/>
          <p:cNvSpPr/>
          <p:nvPr/>
        </p:nvSpPr>
        <p:spPr>
          <a:xfrm>
            <a:off x="1409700" y="3587750"/>
            <a:ext cx="3077210" cy="172339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40" tIns="45720" rIns="91440" bIns="45720" anchor="t"/>
          <a:p>
            <a:pPr defTabSz="914400" eaLnBrk="0" hangingPunct="0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6892" name="文本框 12"/>
          <p:cNvSpPr txBox="1"/>
          <p:nvPr/>
        </p:nvSpPr>
        <p:spPr>
          <a:xfrm>
            <a:off x="1438593" y="3885248"/>
            <a:ext cx="3132137" cy="95408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</a:rPr>
              <a:t>过渡时期毛泽东</a:t>
            </a:r>
            <a:endParaRPr lang="zh-CN" altLang="en-US" sz="28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</a:rPr>
              <a:t>思想的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突出贡献</a:t>
            </a:r>
            <a:endParaRPr lang="zh-CN" altLang="en-US" sz="28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893" name="矩形 9"/>
          <p:cNvSpPr/>
          <p:nvPr/>
        </p:nvSpPr>
        <p:spPr>
          <a:xfrm>
            <a:off x="5803900" y="3587750"/>
            <a:ext cx="3008630" cy="1724025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40" tIns="45720" rIns="91440" bIns="45720" anchor="t"/>
          <a:p>
            <a:pPr defTabSz="914400" eaLnBrk="0" hangingPunct="0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6894" name="文本框 15"/>
          <p:cNvSpPr txBox="1"/>
          <p:nvPr/>
        </p:nvSpPr>
        <p:spPr>
          <a:xfrm>
            <a:off x="5803900" y="3972878"/>
            <a:ext cx="3417888" cy="9525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</a:rPr>
              <a:t>过渡时期建设成就</a:t>
            </a:r>
            <a:endParaRPr lang="zh-CN" altLang="en-US" sz="28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</a:rPr>
              <a:t>的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奠基性、开创性</a:t>
            </a:r>
            <a:endParaRPr lang="zh-CN" altLang="en-US" sz="28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895" name="下箭头 5"/>
          <p:cNvSpPr/>
          <p:nvPr/>
        </p:nvSpPr>
        <p:spPr>
          <a:xfrm>
            <a:off x="2362200" y="2743200"/>
            <a:ext cx="1551940" cy="838200"/>
          </a:xfrm>
          <a:prstGeom prst="downArrow">
            <a:avLst>
              <a:gd name="adj1" fmla="val 50000"/>
              <a:gd name="adj2" fmla="val 4998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40" tIns="45720" rIns="91440" bIns="45720" anchor="t"/>
          <a:p>
            <a:pPr defTabSz="914400" eaLnBrk="0" hangingPunct="0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6896" name="下箭头 6"/>
          <p:cNvSpPr/>
          <p:nvPr/>
        </p:nvSpPr>
        <p:spPr>
          <a:xfrm>
            <a:off x="6614160" y="2743200"/>
            <a:ext cx="1514475" cy="838200"/>
          </a:xfrm>
          <a:prstGeom prst="downArrow">
            <a:avLst>
              <a:gd name="adj1" fmla="val 50000"/>
              <a:gd name="adj2" fmla="val 4998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40" tIns="45720" rIns="91440" bIns="45720" anchor="t"/>
          <a:p>
            <a:pPr defTabSz="914400" eaLnBrk="0" hangingPunct="0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" name="右箭头 1"/>
          <p:cNvSpPr/>
          <p:nvPr/>
        </p:nvSpPr>
        <p:spPr>
          <a:xfrm>
            <a:off x="4570730" y="1313180"/>
            <a:ext cx="1153795" cy="609600"/>
          </a:xfrm>
          <a:prstGeom prst="rightArrow">
            <a:avLst>
              <a:gd name="adj1" fmla="val 50000"/>
              <a:gd name="adj2" fmla="val 49995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40" tIns="45720" rIns="91440" bIns="45720" anchor="t"/>
          <a:p>
            <a:pPr defTabSz="914400" eaLnBrk="0" hangingPunct="0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1778" name="右箭头 3">
            <a:hlinkClick r:id="rId1" action="ppaction://hlinksldjump"/>
          </p:cNvPr>
          <p:cNvSpPr/>
          <p:nvPr/>
        </p:nvSpPr>
        <p:spPr>
          <a:xfrm>
            <a:off x="4570095" y="4048760"/>
            <a:ext cx="1153795" cy="59182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40" tIns="45720" rIns="91440" bIns="45720" anchor="t"/>
          <a:p>
            <a:pPr defTabSz="914400" eaLnBrk="0" hangingPunct="0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6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6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6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6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6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88" grpId="0" bldLvl="0" animBg="1"/>
      <p:bldP spid="36889" grpId="0"/>
      <p:bldP spid="36890" grpId="0" bldLvl="0" animBg="1"/>
      <p:bldP spid="36895" grpId="0" bldLvl="0" animBg="1"/>
      <p:bldP spid="36892" grpId="0"/>
      <p:bldP spid="36896" grpId="0" bldLvl="0" animBg="1"/>
      <p:bldP spid="36894" grpId="0"/>
      <p:bldP spid="36891" grpId="0" bldLvl="0" animBg="1"/>
      <p:bldP spid="36893" grpId="0" bldLvl="0" animBg="1"/>
      <p:bldP spid="2" grpId="0" bldLvl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3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endParaRPr lang="zh-CN" altLang="en-US"/>
          </a:p>
        </p:txBody>
      </p:sp>
      <p:sp>
        <p:nvSpPr>
          <p:cNvPr id="38914" name="内容占位符 2"/>
          <p:cNvSpPr>
            <a:spLocks noGrp="1"/>
          </p:cNvSpPr>
          <p:nvPr>
            <p:ph idx="1"/>
          </p:nvPr>
        </p:nvSpPr>
        <p:spPr>
          <a:xfrm>
            <a:off x="266700" y="2274888"/>
            <a:ext cx="8229600" cy="4525962"/>
          </a:xfrm>
          <a:ln/>
        </p:spPr>
        <p:txBody>
          <a:bodyPr anchor="t"/>
          <a:p>
            <a:pPr marL="0" indent="0">
              <a:buNone/>
            </a:pPr>
            <a:r>
              <a:rPr lang="zh-CN" altLang="en-US" sz="2800" b="1"/>
              <a:t>(高考真题)图5为新中国</a:t>
            </a:r>
            <a:r>
              <a:rPr lang="zh-CN" altLang="en-US" sz="2800" b="1">
                <a:solidFill>
                  <a:schemeClr val="tx2"/>
                </a:solidFill>
              </a:rPr>
              <a:t>第一个五年计划期间中国、美国、英国主要工业指标年均增长速度的比较。</a:t>
            </a:r>
            <a:r>
              <a:rPr lang="zh-CN" altLang="en-US" sz="2800" b="1"/>
              <a:t>据此可以推知(　　) 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 sz="2800" b="1"/>
              <a:t>A．中国原有工业基础很薄弱                    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 sz="2800" b="1"/>
              <a:t>B．冷战制约美英工业发展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 sz="2800" b="1"/>
              <a:t>C．中国重工业发展急躁冒进              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 sz="2800" b="1"/>
              <a:t>D．美英传统工业产业衰落</a:t>
            </a:r>
            <a:endParaRPr lang="zh-CN" altLang="en-US" sz="2800" b="1"/>
          </a:p>
        </p:txBody>
      </p:sp>
      <p:pic>
        <p:nvPicPr>
          <p:cNvPr id="33795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60950" y="3676650"/>
            <a:ext cx="4067175" cy="2911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4577" name="标题 1"/>
          <p:cNvSpPr>
            <a:spLocks noGrp="1"/>
          </p:cNvSpPr>
          <p:nvPr/>
        </p:nvSpPr>
        <p:spPr>
          <a:xfrm>
            <a:off x="584200" y="401635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fontAlgn="base"/>
            <a:r>
              <a:rPr lang="zh-CN" altLang="en-US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习题⑥</a:t>
            </a:r>
            <a:endParaRPr lang="zh-CN" altLang="en-US" strike="noStrike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797" name="文本框 7"/>
          <p:cNvSpPr txBox="1"/>
          <p:nvPr/>
        </p:nvSpPr>
        <p:spPr>
          <a:xfrm>
            <a:off x="1792288" y="1490663"/>
            <a:ext cx="6181725" cy="519112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>
              <a:spcBef>
                <a:spcPct val="20000"/>
              </a:spcBef>
            </a:pP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考点：  一五计划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798" name="右箭头 3">
            <a:hlinkClick r:id="rId2" action="ppaction://hlinksldjump"/>
          </p:cNvPr>
          <p:cNvSpPr/>
          <p:nvPr/>
        </p:nvSpPr>
        <p:spPr>
          <a:xfrm>
            <a:off x="8255000" y="6299200"/>
            <a:ext cx="6858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40" tIns="45720" rIns="91440" bIns="45720" anchor="t"/>
          <a:p>
            <a:pPr defTabSz="914400" eaLnBrk="0" hangingPunct="0"/>
            <a:endParaRPr lang="en-US" altLang="en-US">
              <a:latin typeface="Arial" panose="020B0604020202020204" pitchFamily="34" charset="0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827088" y="4184650"/>
            <a:ext cx="4114800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charRg st="57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4">
                                            <p:txEl>
                                              <p:charRg st="57" end="9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charRg st="91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8914">
                                            <p:txEl>
                                              <p:charRg st="91" end="10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charRg st="104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8914">
                                            <p:txEl>
                                              <p:charRg st="104" end="1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charRg st="132" end="1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8914">
                                            <p:txEl>
                                              <p:charRg st="132" end="1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7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endParaRPr lang="zh-CN" altLang="en-US"/>
          </a:p>
        </p:txBody>
      </p:sp>
      <p:sp>
        <p:nvSpPr>
          <p:cNvPr id="39938" name="内容占位符 2"/>
          <p:cNvSpPr>
            <a:spLocks noGrp="1"/>
          </p:cNvSpPr>
          <p:nvPr>
            <p:ph idx="1"/>
          </p:nvPr>
        </p:nvSpPr>
        <p:spPr>
          <a:xfrm>
            <a:off x="117475" y="2274888"/>
            <a:ext cx="8888413" cy="4525962"/>
          </a:xfrm>
          <a:ln/>
        </p:spPr>
        <p:txBody>
          <a:bodyPr anchor="t"/>
          <a:p>
            <a:pPr marL="0" indent="0" defTabSz="914400" eaLnBrk="1" hangingPunct="1">
              <a:buNone/>
            </a:pPr>
            <a:r>
              <a:rPr lang="zh-CN" altLang="en-US" sz="28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(高考真题)</a:t>
            </a:r>
            <a:r>
              <a:rPr lang="zh-CN" altLang="en-US" sz="2800" b="1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“一五”计划期间，我国实行粮食计划供应制度，各地根据国家粮食计划供应的相关规定，以户籍为</a:t>
            </a:r>
            <a:r>
              <a:rPr lang="zh-CN" altLang="en-US" sz="28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依据确定粮食供应的对象与数量。这一制度的实行(　　)</a:t>
            </a:r>
            <a:endParaRPr lang="zh-CN" altLang="en-US" sz="2800" b="1">
              <a:latin typeface="宋体" panose="02010600030101010101" pitchFamily="2" charset="-122"/>
            </a:endParaRPr>
          </a:p>
          <a:p>
            <a:pPr marL="0" indent="0" defTabSz="914400" eaLnBrk="1" hangingPunct="1">
              <a:buNone/>
            </a:pPr>
            <a:r>
              <a:rPr lang="zh-CN" altLang="en-US" sz="2800" b="1"/>
              <a:t>A.   有利于社会主义改造               </a:t>
            </a:r>
            <a:endParaRPr lang="zh-CN" altLang="en-US" sz="2800" b="1"/>
          </a:p>
          <a:p>
            <a:pPr marL="0" indent="0" defTabSz="914400" eaLnBrk="1" hangingPunct="1">
              <a:buNone/>
            </a:pPr>
            <a:r>
              <a:rPr lang="zh-CN" altLang="en-US" sz="2800" b="1"/>
              <a:t>B．保障了工业化战略实施</a:t>
            </a:r>
            <a:endParaRPr lang="zh-CN" altLang="en-US" sz="2800" b="1"/>
          </a:p>
          <a:p>
            <a:pPr marL="0" indent="0" defTabSz="914400" eaLnBrk="1" hangingPunct="1">
              <a:buNone/>
            </a:pPr>
            <a:r>
              <a:rPr lang="zh-CN" altLang="en-US" sz="2800" b="1"/>
              <a:t>C．缓解了灾害造成的粮食短缺                </a:t>
            </a:r>
            <a:endParaRPr lang="zh-CN" altLang="en-US" sz="2800" b="1"/>
          </a:p>
          <a:p>
            <a:pPr marL="0" indent="0" defTabSz="914400" eaLnBrk="1" hangingPunct="1">
              <a:buNone/>
            </a:pPr>
            <a:r>
              <a:rPr lang="zh-CN" altLang="en-US" sz="2800" b="1"/>
              <a:t>D．加速了国民经济的恢复</a:t>
            </a:r>
            <a:endParaRPr lang="zh-CN" altLang="en-US" sz="2800" b="1"/>
          </a:p>
        </p:txBody>
      </p:sp>
      <p:sp>
        <p:nvSpPr>
          <p:cNvPr id="24577" name="标题 1"/>
          <p:cNvSpPr>
            <a:spLocks noGrp="1"/>
          </p:cNvSpPr>
          <p:nvPr/>
        </p:nvSpPr>
        <p:spPr>
          <a:xfrm>
            <a:off x="584200" y="401635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fontAlgn="base"/>
            <a:r>
              <a:rPr lang="zh-CN" altLang="en-US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习题⑦</a:t>
            </a:r>
            <a:endParaRPr lang="zh-CN" altLang="en-US" strike="noStrike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820" name="文本框 7"/>
          <p:cNvSpPr txBox="1"/>
          <p:nvPr/>
        </p:nvSpPr>
        <p:spPr>
          <a:xfrm>
            <a:off x="1608138" y="1417638"/>
            <a:ext cx="6181725" cy="517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>
              <a:spcBef>
                <a:spcPct val="20000"/>
              </a:spcBef>
            </a:pP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       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考点：  计划经济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642938" y="5064125"/>
            <a:ext cx="4114800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charRg st="77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8">
                                            <p:txEl>
                                              <p:charRg st="77" end="10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charRg st="107" end="1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9938">
                                            <p:txEl>
                                              <p:charRg st="107" end="1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charRg st="120" end="1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9938">
                                            <p:txEl>
                                              <p:charRg st="120" end="1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charRg st="151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9938">
                                            <p:txEl>
                                              <p:charRg st="151" end="1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1" name="标题 1"/>
          <p:cNvSpPr>
            <a:spLocks noGrp="1"/>
          </p:cNvSpPr>
          <p:nvPr>
            <p:ph type="title"/>
          </p:nvPr>
        </p:nvSpPr>
        <p:spPr/>
        <p:txBody>
          <a:bodyPr anchor="ctr">
            <a:scene3d>
              <a:camera prst="orthographicFront"/>
              <a:lightRig rig="threePt" dir="t"/>
            </a:scene3d>
          </a:bodyPr>
          <a:p>
            <a:pPr fontAlgn="base"/>
            <a:r>
              <a:rPr lang="zh-CN" altLang="en-US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作业</a:t>
            </a:r>
            <a:endParaRPr lang="zh-CN" altLang="en-US" strike="noStrike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5842" name="内容占位符 2"/>
          <p:cNvSpPr>
            <a:spLocks noGrp="1"/>
          </p:cNvSpPr>
          <p:nvPr>
            <p:ph idx="1"/>
          </p:nvPr>
        </p:nvSpPr>
        <p:spPr/>
        <p:txBody>
          <a:bodyPr anchor="t"/>
          <a:p>
            <a:pPr fontAlgn="base">
              <a:buFont typeface="Wingdings" panose="05000000000000000000" charset="0"/>
              <a:buChar char=""/>
            </a:pPr>
            <a:r>
              <a:rPr lang="zh-CN" altLang="en-US" b="1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复习《社会主义建设的曲折探索（</a:t>
            </a:r>
            <a:r>
              <a:rPr lang="en-US" altLang="zh-CN" b="1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1956—1976</a:t>
            </a:r>
            <a:r>
              <a:rPr lang="zh-CN" altLang="en-US" b="1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）》</a:t>
            </a:r>
            <a:endParaRPr lang="zh-CN" altLang="en-US" b="1" strike="noStrike" noProof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fontAlgn="base">
              <a:buFont typeface="Wingdings" panose="05000000000000000000" charset="0"/>
              <a:buNone/>
            </a:pPr>
            <a:r>
              <a:rPr lang="zh-CN" altLang="en-US" b="1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b="1" strike="noStrike" noProof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思考：在建设社会主义过程中，我国取得了哪些</a:t>
            </a:r>
            <a:r>
              <a:rPr lang="zh-CN" altLang="en-US" b="1" strike="noStrike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成就</a:t>
            </a:r>
            <a:r>
              <a:rPr lang="zh-CN" altLang="en-US" b="1" strike="noStrike" noProof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？经历了哪些</a:t>
            </a:r>
            <a:r>
              <a:rPr lang="zh-CN" altLang="en-US" b="1" strike="noStrike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挫折</a:t>
            </a:r>
            <a:r>
              <a:rPr lang="zh-CN" altLang="en-US" b="1" strike="noStrike" noProof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？给我们今天建设社会主义带来什么</a:t>
            </a:r>
            <a:r>
              <a:rPr lang="zh-CN" altLang="en-US" b="1" strike="noStrike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启示</a:t>
            </a:r>
            <a:r>
              <a:rPr lang="zh-CN" altLang="en-US" b="1" strike="noStrike" noProof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？</a:t>
            </a:r>
            <a:endParaRPr lang="zh-CN" altLang="en-US" b="1" strike="noStrike" noProof="1">
              <a:solidFill>
                <a:schemeClr val="accent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fontAlgn="base">
              <a:buFont typeface="Wingdings" panose="05000000000000000000" charset="0"/>
              <a:buChar char=""/>
            </a:pPr>
            <a:r>
              <a:rPr lang="zh-CN" altLang="en-US" b="1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《全品高考</a:t>
            </a:r>
            <a:r>
              <a:rPr lang="en-US" altLang="zh-CN" b="1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·</a:t>
            </a:r>
            <a:r>
              <a:rPr lang="zh-CN" altLang="en-US" b="1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第二轮专题》配套练习</a:t>
            </a:r>
            <a:endParaRPr lang="zh-CN" altLang="en-US" b="1" strike="noStrike" noProof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charRg st="0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2">
                                            <p:txEl>
                                              <p:charRg st="0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charRg st="27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842">
                                            <p:txEl>
                                              <p:charRg st="27" end="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charRg st="81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5842">
                                            <p:txEl>
                                              <p:charRg st="81" end="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5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120650" y="2205352"/>
            <a:ext cx="8229600" cy="4525967"/>
          </a:xfrm>
        </p:spPr>
        <p:txBody>
          <a:bodyPr>
            <a:scene3d>
              <a:camera prst="orthographicFront"/>
              <a:lightRig rig="threePt" dir="t"/>
            </a:scene3d>
          </a:bodyPr>
          <a:p>
            <a:pPr marL="0" indent="0" fontAlgn="base">
              <a:buNone/>
            </a:pPr>
            <a:r>
              <a:rPr lang="en-US" altLang="zh-CN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                              </a:t>
            </a:r>
            <a:r>
              <a:rPr lang="zh-CN" altLang="en-US" sz="9600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谢谢</a:t>
            </a:r>
            <a:endParaRPr lang="zh-CN" altLang="en-US" sz="9600" strike="noStrike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marL="0" indent="0" fontAlgn="base">
              <a:buNone/>
            </a:pPr>
            <a:r>
              <a:rPr lang="zh-CN" altLang="en-US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          </a:t>
            </a:r>
            <a:endParaRPr lang="zh-CN" altLang="en-US" strike="noStrike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标题 1"/>
          <p:cNvSpPr>
            <a:spLocks noGrp="1"/>
          </p:cNvSpPr>
          <p:nvPr>
            <p:ph type="title"/>
          </p:nvPr>
        </p:nvSpPr>
        <p:spPr>
          <a:xfrm>
            <a:off x="444500" y="182563"/>
            <a:ext cx="8229600" cy="1143000"/>
          </a:xfrm>
          <a:ln/>
        </p:spPr>
        <p:txBody>
          <a:bodyPr anchor="ctr"/>
          <a:p>
            <a:endParaRPr lang="zh-CN" altLang="en-US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218" name="内容占位符 2"/>
          <p:cNvSpPr>
            <a:spLocks noGrp="1"/>
          </p:cNvSpPr>
          <p:nvPr>
            <p:ph idx="1"/>
          </p:nvPr>
        </p:nvSpPr>
        <p:spPr>
          <a:xfrm>
            <a:off x="206375" y="1544638"/>
            <a:ext cx="8731250" cy="4525962"/>
          </a:xfrm>
          <a:ln/>
        </p:spPr>
        <p:txBody>
          <a:bodyPr anchor="t"/>
          <a:p>
            <a:pPr marL="0" indent="0">
              <a:buFont typeface="Wingdings" panose="05000000000000000000" charset="0"/>
              <a:buNone/>
            </a:pPr>
            <a:endParaRPr lang="zh-CN" altLang="en-US" b="1"/>
          </a:p>
        </p:txBody>
      </p:sp>
      <p:sp>
        <p:nvSpPr>
          <p:cNvPr id="9219" name="标题 1"/>
          <p:cNvSpPr>
            <a:spLocks noGrp="1"/>
          </p:cNvSpPr>
          <p:nvPr/>
        </p:nvSpPr>
        <p:spPr>
          <a:xfrm>
            <a:off x="584200" y="401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algn="ctr"/>
            <a:r>
              <a:rPr lang="zh-CN" altLang="en-US" sz="4400">
                <a:solidFill>
                  <a:schemeClr val="accent2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新民主主义社会</a:t>
            </a:r>
            <a:r>
              <a:rPr lang="zh-CN" altLang="en-US" sz="4400">
                <a:latin typeface="黑体" panose="02010609060101010101" pitchFamily="49" charset="-122"/>
                <a:ea typeface="黑体" panose="02010609060101010101" pitchFamily="49" charset="-122"/>
              </a:rPr>
              <a:t>向</a:t>
            </a:r>
            <a:r>
              <a:rPr lang="zh-CN" altLang="en-US" sz="4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社会主义社会</a:t>
            </a:r>
            <a:r>
              <a:rPr lang="zh-CN" altLang="en-US" sz="440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的过渡时期（</a:t>
            </a:r>
            <a:r>
              <a:rPr lang="en-US" altLang="zh-CN" sz="440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1949—1956</a:t>
            </a:r>
            <a:r>
              <a:rPr lang="zh-CN" altLang="en-US" sz="440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zh-CN" altLang="en-US" sz="440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4" name="表格 3"/>
          <p:cNvGraphicFramePr/>
          <p:nvPr/>
        </p:nvGraphicFramePr>
        <p:xfrm>
          <a:off x="206375" y="1893888"/>
          <a:ext cx="8707438" cy="27590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5045"/>
                <a:gridCol w="3856355"/>
                <a:gridCol w="3856355"/>
              </a:tblGrid>
              <a:tr h="51816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 b="1">
                          <a:solidFill>
                            <a:schemeClr val="tx1"/>
                          </a:solidFill>
                          <a:sym typeface="+mn-ea"/>
                        </a:rPr>
                        <a:t>阶段</a:t>
                      </a:r>
                      <a:endParaRPr lang="zh-CN" altLang="en-US" sz="2800" b="1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2800" b="1">
                          <a:solidFill>
                            <a:schemeClr val="accent2">
                              <a:lumMod val="75000"/>
                            </a:schemeClr>
                          </a:solidFill>
                          <a:sym typeface="+mn-ea"/>
                        </a:rPr>
                        <a:t>    </a:t>
                      </a:r>
                      <a:r>
                        <a:rPr lang="zh-CN" altLang="en-US" sz="2800" b="1">
                          <a:solidFill>
                            <a:schemeClr val="accent2">
                              <a:lumMod val="75000"/>
                            </a:schemeClr>
                          </a:solidFill>
                          <a:sym typeface="+mn-ea"/>
                        </a:rPr>
                        <a:t>新民主主义社会</a:t>
                      </a:r>
                      <a:endParaRPr lang="zh-CN" altLang="en-US" sz="2800" b="1">
                        <a:solidFill>
                          <a:schemeClr val="accent2">
                            <a:lumMod val="75000"/>
                          </a:schemeClr>
                        </a:solidFill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Font typeface="Wingdings" panose="05000000000000000000" charset="0"/>
                      </a:pPr>
                      <a:r>
                        <a:rPr lang="en-US" altLang="zh-CN" sz="2800" b="1">
                          <a:solidFill>
                            <a:srgbClr val="FF0000"/>
                          </a:solidFill>
                          <a:sym typeface="+mn-ea"/>
                        </a:rPr>
                        <a:t>       </a:t>
                      </a:r>
                      <a:r>
                        <a:rPr lang="zh-CN" altLang="en-US" sz="2800" b="1">
                          <a:solidFill>
                            <a:srgbClr val="FF0000"/>
                          </a:solidFill>
                          <a:sym typeface="+mn-ea"/>
                        </a:rPr>
                        <a:t>社会主义社会</a:t>
                      </a:r>
                      <a:endParaRPr lang="zh-CN" altLang="en-US" sz="2800" b="1">
                        <a:solidFill>
                          <a:srgbClr val="FF0000"/>
                        </a:solidFill>
                        <a:sym typeface="+mn-ea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 b="1">
                          <a:solidFill>
                            <a:schemeClr val="tx1"/>
                          </a:solidFill>
                          <a:sym typeface="+mn-ea"/>
                        </a:rPr>
                        <a:t>经济</a:t>
                      </a:r>
                      <a:endParaRPr lang="zh-CN" altLang="en-US" sz="2800" b="1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 b="1">
                          <a:solidFill>
                            <a:schemeClr val="accent2">
                              <a:lumMod val="75000"/>
                            </a:schemeClr>
                          </a:solidFill>
                          <a:sym typeface="+mn-ea"/>
                        </a:rPr>
                        <a:t>      </a:t>
                      </a:r>
                      <a:endParaRPr lang="zh-CN" altLang="en-US" sz="2800" b="1">
                        <a:solidFill>
                          <a:schemeClr val="accent2">
                            <a:lumMod val="75000"/>
                          </a:schemeClr>
                        </a:solidFill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2800" b="1">
                        <a:solidFill>
                          <a:srgbClr val="FF0000"/>
                        </a:solidFill>
                        <a:sym typeface="+mn-ea"/>
                      </a:endParaRPr>
                    </a:p>
                  </a:txBody>
                  <a:tcPr/>
                </a:tc>
              </a:tr>
              <a:tr h="108204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 b="1">
                          <a:solidFill>
                            <a:schemeClr val="tx1"/>
                          </a:solidFill>
                          <a:sym typeface="+mn-ea"/>
                        </a:rPr>
                        <a:t>阶级</a:t>
                      </a:r>
                      <a:endParaRPr lang="zh-CN" altLang="en-US" sz="2800" b="1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2800" b="1">
                        <a:solidFill>
                          <a:schemeClr val="accent2">
                            <a:lumMod val="75000"/>
                          </a:schemeClr>
                        </a:solidFill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2800" b="1">
                        <a:solidFill>
                          <a:srgbClr val="FF0000"/>
                        </a:solidFill>
                        <a:sym typeface="+mn-ea"/>
                      </a:endParaRPr>
                    </a:p>
                  </a:txBody>
                  <a:tcPr/>
                </a:tc>
              </a:tr>
              <a:tr h="64008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 b="1">
                          <a:solidFill>
                            <a:schemeClr val="tx1"/>
                          </a:solidFill>
                          <a:sym typeface="+mn-ea"/>
                        </a:rPr>
                        <a:t>政治</a:t>
                      </a:r>
                      <a:endParaRPr lang="zh-CN" altLang="en-US" sz="2800" b="1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2800" b="1">
                        <a:solidFill>
                          <a:schemeClr val="accent2">
                            <a:lumMod val="75000"/>
                          </a:schemeClr>
                        </a:solidFill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2800" b="1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1473200" y="2435225"/>
            <a:ext cx="3189288" cy="5207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多种经济成分并存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sym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107113" y="2435225"/>
            <a:ext cx="3187700" cy="5207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公有制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sym typeface="宋体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279525" y="3167063"/>
            <a:ext cx="3932238" cy="52228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工人、农民、资产阶级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sym typeface="宋体" panose="0201060003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448300" y="2952750"/>
            <a:ext cx="3187700" cy="9525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工人、农民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sym typeface="宋体" panose="02010600030101010101" pitchFamily="2" charset="-122"/>
            </a:endParaRPr>
          </a:p>
          <a:p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同时消灭剥削阶级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sym typeface="宋体" panose="0201060003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773238" y="4041775"/>
            <a:ext cx="5597525" cy="79851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人民民主专政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sym typeface="宋体" panose="02010600030101010101" pitchFamily="2" charset="-122"/>
            </a:endParaRPr>
          </a:p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448300" y="4106863"/>
            <a:ext cx="5597525" cy="798512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人民民主专政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sym typeface="宋体" panose="02010600030101010101" pitchFamily="2" charset="-122"/>
            </a:endParaRPr>
          </a:p>
          <a:p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10" grpId="0"/>
      <p:bldP spid="11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endParaRPr lang="zh-CN" altLang="en-US"/>
          </a:p>
        </p:txBody>
      </p:sp>
      <p:pic>
        <p:nvPicPr>
          <p:cNvPr id="12290" name="内容占位符 3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331970" y="1624965"/>
            <a:ext cx="4740910" cy="3873500"/>
          </a:xfrm>
          <a:ln/>
        </p:spPr>
      </p:pic>
      <p:sp>
        <p:nvSpPr>
          <p:cNvPr id="12291" name="云形标注 6"/>
          <p:cNvSpPr/>
          <p:nvPr/>
        </p:nvSpPr>
        <p:spPr>
          <a:xfrm>
            <a:off x="338138" y="781050"/>
            <a:ext cx="3919537" cy="4343400"/>
          </a:xfrm>
          <a:prstGeom prst="cloudCallout">
            <a:avLst>
              <a:gd name="adj1" fmla="val 91856"/>
              <a:gd name="adj2" fmla="val -6579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40" tIns="45720" rIns="91440" bIns="45720" anchor="t"/>
          <a:p>
            <a:pPr defTabSz="914400" eaLnBrk="0" hangingPunct="0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2" name="文本框 7"/>
          <p:cNvSpPr txBox="1"/>
          <p:nvPr/>
        </p:nvSpPr>
        <p:spPr>
          <a:xfrm>
            <a:off x="601345" y="1885950"/>
            <a:ext cx="3730625" cy="17532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3600">
                <a:latin typeface="黑体" panose="02010609060101010101" pitchFamily="49" charset="-122"/>
                <a:ea typeface="黑体" panose="02010609060101010101" pitchFamily="49" charset="-122"/>
              </a:rPr>
              <a:t>如何向社会主义过渡？如何向社会主义建设迈进？</a:t>
            </a:r>
            <a:endParaRPr lang="zh-CN" altLang="en-US" sz="3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endParaRPr lang="zh-CN" altLang="en-US"/>
          </a:p>
        </p:txBody>
      </p:sp>
      <p:graphicFrame>
        <p:nvGraphicFramePr>
          <p:cNvPr id="4" name="内容占位符 3"/>
          <p:cNvGraphicFramePr/>
          <p:nvPr>
            <p:ph idx="1"/>
          </p:nvPr>
        </p:nvGraphicFramePr>
        <p:xfrm>
          <a:off x="9525" y="34925"/>
          <a:ext cx="8966200" cy="66008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4395"/>
                <a:gridCol w="2699385"/>
                <a:gridCol w="5392420"/>
              </a:tblGrid>
              <a:tr h="365760">
                <a:tc>
                  <a:txBody>
                    <a:bodyPr/>
                    <a:p>
                      <a:pPr>
                        <a:buNone/>
                      </a:pP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0">
                          <a:solidFill>
                            <a:schemeClr val="tx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一、理论探索</a:t>
                      </a:r>
                      <a:endParaRPr lang="zh-CN" altLang="en-US" sz="2400" b="0">
                        <a:solidFill>
                          <a:schemeClr val="tx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0">
                          <a:solidFill>
                            <a:schemeClr val="tx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二、主要实践</a:t>
                      </a:r>
                      <a:endParaRPr lang="zh-CN" altLang="en-US" sz="2400" b="0">
                        <a:solidFill>
                          <a:schemeClr val="tx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</a:tr>
              <a:tr h="439229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（一）   政治</a:t>
                      </a: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0">
                          <a:solidFill>
                            <a:schemeClr val="accent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 </a:t>
                      </a:r>
                      <a:endParaRPr lang="zh-CN" altLang="en-US" sz="2400" b="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>
                        <a:buNone/>
                      </a:pPr>
                      <a:endParaRPr lang="zh-CN" altLang="en-US" sz="2400" b="0"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>
                        <a:buNone/>
                      </a:pPr>
                      <a:endParaRPr lang="en-US" altLang="zh-CN" sz="2400" b="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>
                        <a:buNone/>
                      </a:pPr>
                      <a:endParaRPr lang="en-US" altLang="zh-CN" sz="2400" b="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sz="2400" b="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 marL="0" indent="0">
                        <a:buNone/>
                      </a:pPr>
                      <a:endParaRPr lang="zh-CN" altLang="en-US" sz="2400" b="1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 marL="0" indent="0">
                        <a:buNone/>
                      </a:pPr>
                      <a:r>
                        <a:rPr lang="zh-CN" altLang="en-US" sz="2400" b="1">
                          <a:latin typeface="黑体" panose="02010609060101010101" pitchFamily="49" charset="-122"/>
                          <a:ea typeface="黑体" panose="02010609060101010101" pitchFamily="49" charset="-122"/>
                          <a:sym typeface="宋体" panose="02010600030101010101" pitchFamily="2" charset="-122"/>
                        </a:rPr>
                        <a:t>              </a:t>
                      </a:r>
                      <a:endParaRPr lang="zh-CN" altLang="en-US" sz="2400" b="1">
                        <a:latin typeface="黑体" panose="02010609060101010101" pitchFamily="49" charset="-122"/>
                        <a:ea typeface="黑体" panose="02010609060101010101" pitchFamily="49" charset="-122"/>
                        <a:sym typeface="宋体" panose="02010600030101010101" pitchFamily="2" charset="-122"/>
                      </a:endParaRPr>
                    </a:p>
                    <a:p>
                      <a:pPr marL="0" indent="0">
                        <a:buNone/>
                      </a:pPr>
                      <a:endParaRPr lang="zh-CN" altLang="en-US" sz="2400" b="1">
                        <a:latin typeface="黑体" panose="02010609060101010101" pitchFamily="49" charset="-122"/>
                        <a:ea typeface="黑体" panose="02010609060101010101" pitchFamily="49" charset="-122"/>
                        <a:sym typeface="宋体" panose="02010600030101010101" pitchFamily="2" charset="-122"/>
                      </a:endParaRPr>
                    </a:p>
                    <a:p>
                      <a:pPr marL="0" indent="0">
                        <a:buNone/>
                      </a:pPr>
                      <a:endParaRPr lang="zh-CN" altLang="en-US" sz="2400" b="1">
                        <a:latin typeface="黑体" panose="02010609060101010101" pitchFamily="49" charset="-122"/>
                        <a:ea typeface="黑体" panose="02010609060101010101" pitchFamily="49" charset="-122"/>
                        <a:sym typeface="宋体" panose="02010600030101010101" pitchFamily="2" charset="-122"/>
                      </a:endParaRPr>
                    </a:p>
                    <a:p>
                      <a:pPr marL="0" indent="0">
                        <a:buNone/>
                      </a:pPr>
                      <a:endParaRPr lang="zh-CN" altLang="en-US" sz="2400" b="1"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 marL="0" indent="0">
                        <a:buNone/>
                      </a:pPr>
                      <a:endParaRPr lang="zh-CN" altLang="en-US" sz="2400" b="1">
                        <a:latin typeface="黑体" panose="02010609060101010101" pitchFamily="49" charset="-122"/>
                        <a:ea typeface="黑体" panose="02010609060101010101" pitchFamily="49" charset="-122"/>
                        <a:sym typeface="宋体" panose="02010600030101010101" pitchFamily="2" charset="-122"/>
                      </a:endParaRPr>
                    </a:p>
                    <a:p>
                      <a:pPr marL="0" indent="0">
                        <a:buNone/>
                      </a:pPr>
                      <a:endParaRPr lang="zh-CN" altLang="en-US" sz="2400" b="1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宋体" panose="02010600030101010101" pitchFamily="2" charset="-122"/>
                      </a:endParaRPr>
                    </a:p>
                    <a:p>
                      <a:pPr marL="0" indent="0">
                        <a:buNone/>
                      </a:pPr>
                      <a:endParaRPr lang="zh-CN" altLang="en-US" sz="24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marL="0" indent="0">
                        <a:buNone/>
                      </a:pPr>
                      <a:endParaRPr lang="zh-CN" sz="2400" b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 anchor="ctr" anchorCtr="0"/>
                </a:tc>
              </a:tr>
              <a:tr h="45339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（二） 经济</a:t>
                      </a: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zh-CN" sz="2400" b="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indent="0">
                        <a:buNone/>
                      </a:pPr>
                      <a:endParaRPr lang="zh-CN" altLang="en-US" sz="2400" b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/>
                </a:tc>
              </a:tr>
              <a:tr h="92773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（三） 外交</a:t>
                      </a: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zh-CN" sz="2400" b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indent="0">
                        <a:buNone/>
                      </a:pPr>
                      <a:endParaRPr lang="zh-CN" altLang="en-US" sz="2400" b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989013" y="879475"/>
            <a:ext cx="2681287" cy="82391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、中共七届二中全会</a:t>
            </a:r>
            <a:r>
              <a:rPr lang="en-US" altLang="zh-CN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1949.3</a:t>
            </a:r>
            <a:endParaRPr lang="zh-CN" altLang="en-US" b="1">
              <a:latin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12813" y="1703388"/>
            <a:ext cx="2681287" cy="118903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实行无产阶级领导的以工农联盟为基础的人民民主专政</a:t>
            </a:r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89013" y="2892425"/>
            <a:ext cx="2681287" cy="822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、《论人民民主专政》</a:t>
            </a:r>
            <a:r>
              <a:rPr lang="en-US" altLang="zh-CN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1949.6</a:t>
            </a:r>
            <a:endParaRPr lang="zh-CN" altLang="en-US" b="1">
              <a:latin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670300" y="482600"/>
            <a:ext cx="26797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开展民主法制建设：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594100" y="879475"/>
            <a:ext cx="26797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、民主政治建设：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670300" y="3171825"/>
            <a:ext cx="26797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2</a:t>
            </a:r>
            <a:r>
              <a:rPr lang="zh-CN" altLang="en-US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、法制建设：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495675" y="1246188"/>
            <a:ext cx="2681288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（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1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）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政党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制度：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95675" y="1989138"/>
            <a:ext cx="3692525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根本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政治制度：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495675" y="2714625"/>
            <a:ext cx="3692525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（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3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）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民族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制度：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710238" y="1246188"/>
            <a:ext cx="3690937" cy="822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中共领导的多党合作和</a:t>
            </a:r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  <a:sym typeface="宋体" panose="02010600030101010101" pitchFamily="2" charset="-122"/>
            </a:endParaRPr>
          </a:p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政治协商制度形成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350000" y="1989138"/>
            <a:ext cx="3692525" cy="822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人民代表大会制度</a:t>
            </a:r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创立</a:t>
            </a:r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710238" y="2714625"/>
            <a:ext cx="3690937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民族区域自治制度建立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495675" y="3549650"/>
            <a:ext cx="54991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）《共同纲领》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1949.9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临时宪法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495675" y="4006850"/>
            <a:ext cx="5578475" cy="822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1954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年《中华人民共和国宪法》</a:t>
            </a:r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  ——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新中国第一部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社会主义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类型宪法</a:t>
            </a:r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332740" y="1427798"/>
            <a:ext cx="8229600" cy="1143000"/>
          </a:xfrm>
          <a:ln/>
        </p:spPr>
        <p:txBody>
          <a:bodyPr anchor="ctr"/>
          <a:p>
            <a:r>
              <a:rPr lang="zh-CN" altLang="en-US" b="1"/>
              <a:t>《中华人民共和国宪法》</a:t>
            </a:r>
            <a:endParaRPr lang="zh-CN" altLang="en-US" b="1"/>
          </a:p>
        </p:txBody>
      </p:sp>
      <p:sp>
        <p:nvSpPr>
          <p:cNvPr id="14338" name="内容占位符 2"/>
          <p:cNvSpPr>
            <a:spLocks noGrp="1"/>
          </p:cNvSpPr>
          <p:nvPr>
            <p:ph idx="1"/>
          </p:nvPr>
        </p:nvSpPr>
        <p:spPr>
          <a:xfrm>
            <a:off x="332740" y="2571115"/>
            <a:ext cx="8229600" cy="3171825"/>
          </a:xfrm>
          <a:ln/>
        </p:spPr>
        <p:txBody>
          <a:bodyPr anchor="t"/>
          <a:p>
            <a:pPr marL="0" indent="0">
              <a:buNone/>
            </a:pPr>
            <a:r>
              <a:rPr lang="en-US" altLang="zh-CN"/>
              <a:t>      </a:t>
            </a:r>
            <a:r>
              <a:rPr lang="zh-CN" altLang="en-US">
                <a:ea typeface="宋体" panose="02010600030101010101" pitchFamily="2" charset="-122"/>
              </a:rPr>
              <a:t>《</a:t>
            </a:r>
            <a:r>
              <a:rPr lang="en-US" altLang="zh-CN" b="1"/>
              <a:t>中华人民共和国宪法</a:t>
            </a:r>
            <a:r>
              <a:rPr lang="zh-CN" altLang="en-US" b="1">
                <a:ea typeface="宋体" panose="02010600030101010101" pitchFamily="2" charset="-122"/>
              </a:rPr>
              <a:t>》</a:t>
            </a:r>
            <a:r>
              <a:rPr lang="en-US" altLang="zh-CN" b="1"/>
              <a:t>是</a:t>
            </a:r>
            <a:r>
              <a:rPr lang="zh-CN" altLang="en-US" b="1">
                <a:ea typeface="宋体" panose="02010600030101010101" pitchFamily="2" charset="-122"/>
              </a:rPr>
              <a:t>我们</a:t>
            </a:r>
            <a:r>
              <a:rPr lang="en-US" altLang="zh-CN" b="1"/>
              <a:t>国家的</a:t>
            </a:r>
            <a:r>
              <a:rPr lang="en-US" altLang="zh-CN" b="1">
                <a:solidFill>
                  <a:srgbClr val="FF0000"/>
                </a:solidFill>
              </a:rPr>
              <a:t>根本大法</a:t>
            </a:r>
            <a:r>
              <a:rPr lang="en-US" altLang="zh-CN" b="1"/>
              <a:t>，是治理国家的总章程，它规定了政府的权力和职责、公民的权利与义务等，是</a:t>
            </a:r>
            <a:r>
              <a:rPr lang="en-US" altLang="zh-CN" b="1">
                <a:solidFill>
                  <a:srgbClr val="FF0000"/>
                </a:solidFill>
              </a:rPr>
              <a:t>制定其他法律的依据</a:t>
            </a:r>
            <a:r>
              <a:rPr lang="zh-CN" altLang="en-US" b="1">
                <a:ea typeface="宋体" panose="02010600030101010101" pitchFamily="2" charset="-122"/>
              </a:rPr>
              <a:t>。</a:t>
            </a:r>
            <a:endParaRPr lang="zh-CN" altLang="en-US" b="1">
              <a:solidFill>
                <a:schemeClr val="accent2"/>
              </a:solidFill>
              <a:ea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-67945" y="97155"/>
            <a:ext cx="3856356" cy="91440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 fontAlgn="base"/>
            <a:r>
              <a:rPr lang="zh-CN" altLang="en-US" sz="5400" b="1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历史概念</a:t>
            </a:r>
            <a:endParaRPr lang="zh-CN" altLang="en-US" sz="5400" b="1" strike="noStrike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7153"/>
            <a:ext cx="8229600" cy="1143000"/>
          </a:xfrm>
        </p:spPr>
        <p:txBody>
          <a:bodyPr/>
          <a:p>
            <a:pPr fontAlgn="base"/>
            <a:r>
              <a:rPr lang="zh-CN" altLang="en-US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习题①</a:t>
            </a:r>
            <a:endParaRPr lang="zh-CN" altLang="en-US" strike="noStrike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6386" name="内容占位符 2"/>
          <p:cNvSpPr>
            <a:spLocks noGrp="1"/>
          </p:cNvSpPr>
          <p:nvPr>
            <p:ph idx="1"/>
          </p:nvPr>
        </p:nvSpPr>
        <p:spPr>
          <a:xfrm>
            <a:off x="161925" y="1085850"/>
            <a:ext cx="8820150" cy="4527550"/>
          </a:xfrm>
          <a:ln/>
        </p:spPr>
        <p:txBody>
          <a:bodyPr anchor="t"/>
          <a:p>
            <a:pPr marL="0" indent="0">
              <a:buNone/>
            </a:pPr>
            <a:r>
              <a:rPr lang="en-US" altLang="zh-CN"/>
              <a:t>                     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考点：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1954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宪法的制定</a:t>
            </a:r>
            <a:endParaRPr lang="zh-CN" altLang="en-US" sz="28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800" b="1"/>
              <a:t>     五四宪法起草时，毛泽东为高级干部开列了阅读资料，包括1936年苏联宪法、1953年罗马尼亚宪法、1952年波兰宪法、德国宪法、1946年法国宪法、捷克宪法、旧中国1913年天坛宪法、1923年曹锟宪法、1946年蒋介石宪法等。这主要体现了五四宪法(　　)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 sz="2800" b="1"/>
              <a:t>A．深受当时国际形势的影响	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 sz="2800" b="1"/>
              <a:t>B．是社会主义宪法的集大成者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 sz="2800" b="1"/>
              <a:t>C．超越了国家与社会形态差异	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 sz="2800" b="1"/>
              <a:t>D．科学融合了国际与历史经验</a:t>
            </a:r>
            <a:endParaRPr lang="zh-CN" altLang="en-US" sz="2800" b="1"/>
          </a:p>
        </p:txBody>
      </p:sp>
      <p:cxnSp>
        <p:nvCxnSpPr>
          <p:cNvPr id="12" name="直接连接符 11"/>
          <p:cNvCxnSpPr/>
          <p:nvPr/>
        </p:nvCxnSpPr>
        <p:spPr>
          <a:xfrm>
            <a:off x="895350" y="5940425"/>
            <a:ext cx="4210050" cy="3175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charRg st="163" end="1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charRg st="163" end="17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charRg st="178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386">
                                            <p:txEl>
                                              <p:charRg st="178" end="19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charRg st="193" end="2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386">
                                            <p:txEl>
                                              <p:charRg st="193" end="20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charRg st="209" end="2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386">
                                            <p:txEl>
                                              <p:charRg st="209" end="2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endParaRPr lang="zh-CN" altLang="en-US"/>
          </a:p>
        </p:txBody>
      </p:sp>
      <p:graphicFrame>
        <p:nvGraphicFramePr>
          <p:cNvPr id="4" name="内容占位符 3"/>
          <p:cNvGraphicFramePr/>
          <p:nvPr>
            <p:ph idx="1"/>
          </p:nvPr>
        </p:nvGraphicFramePr>
        <p:xfrm>
          <a:off x="88900" y="114300"/>
          <a:ext cx="8966200" cy="65595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9470"/>
                <a:gridCol w="4768215"/>
                <a:gridCol w="3358515"/>
              </a:tblGrid>
              <a:tr h="430530">
                <a:tc>
                  <a:txBody>
                    <a:bodyPr/>
                    <a:p>
                      <a:pPr>
                        <a:buNone/>
                      </a:pP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0">
                          <a:solidFill>
                            <a:schemeClr val="tx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一、理论探索</a:t>
                      </a:r>
                      <a:endParaRPr lang="zh-CN" altLang="en-US" sz="2400" b="0">
                        <a:solidFill>
                          <a:schemeClr val="tx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0">
                          <a:solidFill>
                            <a:schemeClr val="tx2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二、主要实践</a:t>
                      </a:r>
                      <a:endParaRPr lang="zh-CN" altLang="en-US" sz="2400" b="0">
                        <a:solidFill>
                          <a:schemeClr val="tx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</a:tr>
              <a:tr h="63817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（一）   政治</a:t>
                      </a: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zh-CN" sz="2400" b="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24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marL="0" indent="0">
                        <a:buNone/>
                      </a:pPr>
                      <a:endParaRPr lang="zh-CN" sz="2400" b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 anchor="ctr" anchorCtr="0"/>
                </a:tc>
              </a:tr>
              <a:tr h="435165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（二） 经济</a:t>
                      </a: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zh-CN" sz="2400" b="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     </a:t>
                      </a:r>
                      <a:endParaRPr lang="zh-CN" altLang="en-US" sz="2400" b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            </a:t>
                      </a:r>
                      <a:r>
                        <a:rPr lang="zh-CN" altLang="en-US" sz="2400" u="sng"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     </a:t>
                      </a:r>
                      <a:endParaRPr lang="zh-CN" altLang="en-US" sz="2400" u="sng"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             </a:t>
                      </a:r>
                      <a:endParaRPr lang="zh-CN" altLang="en-US" sz="2400" b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en-US" altLang="zh-CN" sz="2400" b="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en-US" altLang="zh-CN" sz="240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en-US" altLang="zh-CN" sz="240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en-US" altLang="zh-CN" sz="2400" b="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endParaRPr lang="zh-CN" altLang="en-US" sz="2400" b="0">
                        <a:solidFill>
                          <a:schemeClr val="accent2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 marL="0" indent="0" algn="l">
                        <a:buNone/>
                      </a:pP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  </a:t>
                      </a:r>
                      <a:endParaRPr lang="zh-CN" altLang="en-US" sz="2400" b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  </a:t>
                      </a:r>
                      <a:r>
                        <a:rPr lang="en-US" altLang="zh-CN" sz="2400"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 </a:t>
                      </a:r>
                      <a:endParaRPr lang="en-US" altLang="zh-CN" sz="2400" b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 marL="0" indent="0">
                        <a:buNone/>
                      </a:pPr>
                      <a:endParaRPr lang="zh-CN" altLang="en-US" sz="2400" b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/>
                </a:tc>
              </a:tr>
              <a:tr h="92773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（三） 外交</a:t>
                      </a: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zh-CN" sz="2400" b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indent="0">
                        <a:buNone/>
                      </a:pPr>
                      <a:endParaRPr lang="zh-CN" altLang="en-US" sz="2400" b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944563" y="1347788"/>
            <a:ext cx="45466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、中共七届二中全会</a:t>
            </a:r>
            <a:r>
              <a:rPr lang="en-US" altLang="zh-CN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1949.3</a:t>
            </a:r>
            <a:endParaRPr lang="zh-CN" altLang="en-US" b="1">
              <a:latin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55650" y="1725613"/>
            <a:ext cx="4545013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）工作重心：</a:t>
            </a:r>
            <a:endParaRPr lang="zh-CN" altLang="en-US" b="1">
              <a:latin typeface="Arial" panose="020B0604020202020204" pitchFamily="34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833438" y="2878138"/>
            <a:ext cx="45466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）工作中心：</a:t>
            </a:r>
            <a:endParaRPr lang="zh-CN" altLang="en-US" b="1">
              <a:latin typeface="Arial" panose="020B0604020202020204" pitchFamily="3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33438" y="3335338"/>
            <a:ext cx="45466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）总任务：</a:t>
            </a:r>
            <a:endParaRPr lang="zh-CN" altLang="en-US" b="1">
              <a:latin typeface="Arial" panose="020B0604020202020204" pitchFamily="34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611313" y="2301875"/>
            <a:ext cx="45466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由</a:t>
            </a:r>
            <a:r>
              <a:rPr lang="zh-CN" altLang="en-US" sz="2400" b="1" u="sng">
                <a:latin typeface="黑体" panose="02010609060101010101" pitchFamily="49" charset="-122"/>
                <a:ea typeface="黑体" panose="02010609060101010101" pitchFamily="49" charset="-122"/>
              </a:rPr>
              <a:t>        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转移到</a:t>
            </a:r>
            <a:r>
              <a:rPr lang="zh-CN" altLang="en-US" sz="2400" b="1" u="sng">
                <a:latin typeface="黑体" panose="02010609060101010101" pitchFamily="49" charset="-122"/>
                <a:ea typeface="黑体" panose="02010609060101010101" pitchFamily="49" charset="-122"/>
              </a:rPr>
              <a:t>        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endParaRPr lang="zh-CN" altLang="en-US" b="1">
              <a:latin typeface="Arial" panose="020B0604020202020204" pitchFamily="34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2136775" y="2182813"/>
            <a:ext cx="158115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乡村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279900" y="2182813"/>
            <a:ext cx="158115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城市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3003550" y="2878138"/>
            <a:ext cx="3154363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恢复和发展生产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035050" y="3792538"/>
            <a:ext cx="4921250" cy="118903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①由</a:t>
            </a:r>
            <a:r>
              <a:rPr lang="zh-CN" altLang="en-US" sz="2400" b="1" u="sng">
                <a:latin typeface="黑体" panose="02010609060101010101" pitchFamily="49" charset="-122"/>
                <a:ea typeface="黑体" panose="02010609060101010101" pitchFamily="49" charset="-122"/>
              </a:rPr>
              <a:t>      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国转变为</a:t>
            </a:r>
            <a:r>
              <a:rPr lang="zh-CN" altLang="en-US" sz="2400" b="1" u="sng">
                <a:latin typeface="黑体" panose="02010609060101010101" pitchFamily="49" charset="-122"/>
                <a:ea typeface="黑体" panose="02010609060101010101" pitchFamily="49" charset="-122"/>
              </a:rPr>
              <a:t>       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国；   </a:t>
            </a:r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②由</a:t>
            </a:r>
            <a:r>
              <a:rPr lang="zh-CN" altLang="en-US" sz="2400" b="1" u="sng">
                <a:latin typeface="黑体" panose="02010609060101010101" pitchFamily="49" charset="-122"/>
                <a:ea typeface="黑体" panose="02010609060101010101" pitchFamily="49" charset="-122"/>
              </a:rPr>
              <a:t>      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社会转变为</a:t>
            </a:r>
            <a:r>
              <a:rPr lang="zh-CN" altLang="en-US" sz="2400" b="1" u="sng">
                <a:latin typeface="黑体" panose="02010609060101010101" pitchFamily="49" charset="-122"/>
                <a:ea typeface="黑体" panose="02010609060101010101" pitchFamily="49" charset="-122"/>
              </a:rPr>
              <a:t>      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社会</a:t>
            </a:r>
            <a:endParaRPr lang="zh-CN" altLang="en-US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1758950" y="3705225"/>
            <a:ext cx="158115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农业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910013" y="3705225"/>
            <a:ext cx="158115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工业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493838" y="4333875"/>
            <a:ext cx="1846262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新民主主义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4014788" y="4333875"/>
            <a:ext cx="1846262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社会主义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985838" y="5121275"/>
            <a:ext cx="43942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、过渡时期总路线 </a:t>
            </a:r>
            <a:r>
              <a:rPr lang="en-US" altLang="zh-CN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1953.6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861050" y="1417638"/>
            <a:ext cx="4392613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社会主义建设起步：</a:t>
            </a:r>
            <a:endParaRPr lang="zh-CN" altLang="en-US" sz="2400" b="1">
              <a:solidFill>
                <a:schemeClr val="accent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5635625" y="1816100"/>
            <a:ext cx="4394200" cy="82391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、国民经济的恢复</a:t>
            </a:r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1949—1952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年底）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5762625" y="2571750"/>
            <a:ext cx="4392613" cy="822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、一五计划</a:t>
            </a:r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1953—1957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标题 1"/>
          <p:cNvSpPr>
            <a:spLocks noGrp="1"/>
          </p:cNvSpPr>
          <p:nvPr>
            <p:ph type="title"/>
          </p:nvPr>
        </p:nvSpPr>
        <p:spPr>
          <a:xfrm>
            <a:off x="342900" y="1208088"/>
            <a:ext cx="8229600" cy="1143000"/>
          </a:xfrm>
          <a:ln/>
        </p:spPr>
        <p:txBody>
          <a:bodyPr anchor="ctr"/>
          <a:p>
            <a:r>
              <a:rPr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一五计划</a:t>
            </a:r>
            <a:endParaRPr lang="zh-CN" altLang="en-US" b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1275" y="2351088"/>
            <a:ext cx="9271000" cy="4525963"/>
          </a:xfrm>
        </p:spPr>
        <p:txBody>
          <a:bodyPr/>
          <a:p>
            <a:pPr marL="0" indent="0" fontAlgn="base">
              <a:buNone/>
            </a:pPr>
            <a:r>
              <a:rPr lang="en-US" altLang="zh-CN" b="1" strike="noStrike" noProof="1"/>
              <a:t>     </a:t>
            </a:r>
            <a:r>
              <a:rPr lang="zh-CN" altLang="en-US" b="1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指我国从</a:t>
            </a:r>
            <a:r>
              <a:rPr lang="zh-CN" altLang="en-US" b="1" strike="noStrike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1953</a:t>
            </a:r>
            <a:r>
              <a:rPr lang="zh-CN" altLang="en-US" b="1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年到</a:t>
            </a:r>
            <a:r>
              <a:rPr lang="zh-CN" altLang="en-US" b="1" strike="noStrike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1957</a:t>
            </a:r>
            <a:r>
              <a:rPr lang="zh-CN" altLang="en-US" b="1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年，</a:t>
            </a:r>
            <a:r>
              <a:rPr lang="zh-CN" altLang="en-US" b="1" strike="noStrike" noProof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以实现社会主义工</a:t>
            </a:r>
            <a:r>
              <a:rPr lang="zh-CN" altLang="en-US" b="1" strike="noStrike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业化</a:t>
            </a:r>
            <a:r>
              <a:rPr lang="zh-CN" altLang="en-US" b="1" strike="noStrike" noProof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为中心</a:t>
            </a:r>
            <a:r>
              <a:rPr lang="zh-CN" altLang="en-US" b="1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发展国民经济的</a:t>
            </a:r>
            <a:r>
              <a:rPr lang="zh-CN" altLang="en-US" b="1" strike="noStrike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计划</a:t>
            </a:r>
            <a:r>
              <a:rPr lang="zh-CN" altLang="en-US" b="1" strike="noStrike" noProof="1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en-US" b="1" strike="noStrike" noProof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fontAlgn="base">
              <a:buFont typeface="Wingdings" panose="05000000000000000000" charset="0"/>
              <a:buNone/>
            </a:pPr>
            <a:endParaRPr lang="zh-CN" altLang="en-US" b="1" strike="noStrike" noProof="1">
              <a:solidFill>
                <a:schemeClr val="accent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base">
              <a:buNone/>
            </a:pPr>
            <a:r>
              <a:rPr lang="zh-CN" altLang="en-US" strike="noStrike" noProof="1"/>
              <a:t>                                </a:t>
            </a:r>
            <a:endParaRPr lang="zh-CN" altLang="en-US" strike="noStrike" noProof="1"/>
          </a:p>
        </p:txBody>
      </p:sp>
      <p:pic>
        <p:nvPicPr>
          <p:cNvPr id="17411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84925" y="4368800"/>
            <a:ext cx="2663825" cy="229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矩形 1"/>
          <p:cNvSpPr/>
          <p:nvPr/>
        </p:nvSpPr>
        <p:spPr>
          <a:xfrm>
            <a:off x="-288290" y="97155"/>
            <a:ext cx="3856355" cy="91440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 fontAlgn="base"/>
            <a:r>
              <a:rPr lang="zh-CN" altLang="en-US" sz="5400" b="1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历史概念</a:t>
            </a:r>
            <a:endParaRPr lang="zh-CN" altLang="en-US" sz="5400" b="1" strike="noStrike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主题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主题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 主题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主题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主题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主题">
  <a:themeElements>
    <a:clrScheme name="Office 主题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主题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主题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3938</Words>
  <Application>WPS 演示</Application>
  <PresentationFormat>全屏显示(4:3)</PresentationFormat>
  <Paragraphs>581</Paragraphs>
  <Slides>27</Slides>
  <Notes>1</Notes>
  <HiddenSlides>7</HiddenSlides>
  <MMClips>1</MMClips>
  <ScaleCrop>false</ScaleCrop>
  <HeadingPairs>
    <vt:vector size="8" baseType="variant">
      <vt:variant>
        <vt:lpstr>已用的字体</vt:lpstr>
      </vt:variant>
      <vt:variant>
        <vt:i4>22</vt:i4>
      </vt:variant>
      <vt:variant>
        <vt:lpstr>主题</vt:lpstr>
      </vt:variant>
      <vt:variant>
        <vt:i4>3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53" baseType="lpstr">
      <vt:lpstr>Arial</vt:lpstr>
      <vt:lpstr>宋体</vt:lpstr>
      <vt:lpstr>Wingdings</vt:lpstr>
      <vt:lpstr>Calibri</vt:lpstr>
      <vt:lpstr>楷体</vt:lpstr>
      <vt:lpstr>Times New Roman</vt:lpstr>
      <vt:lpstr>华文细黑</vt:lpstr>
      <vt:lpstr>Courier New</vt:lpstr>
      <vt:lpstr>黑体</vt:lpstr>
      <vt:lpstr>华文楷体</vt:lpstr>
      <vt:lpstr>Tahoma</vt:lpstr>
      <vt:lpstr>Verdana</vt:lpstr>
      <vt:lpstr>隶书</vt:lpstr>
      <vt:lpstr>华文中宋</vt:lpstr>
      <vt:lpstr>Courier New</vt:lpstr>
      <vt:lpstr>Times New Roman</vt:lpstr>
      <vt:lpstr>微软雅黑</vt:lpstr>
      <vt:lpstr>Arial Unicode MS</vt:lpstr>
      <vt:lpstr>Wingdings</vt:lpstr>
      <vt:lpstr>Gabriola</vt:lpstr>
      <vt:lpstr>方正姚体</vt:lpstr>
      <vt:lpstr>华文新魏</vt:lpstr>
      <vt:lpstr>Office 主题</vt:lpstr>
      <vt:lpstr>1_Office 主题</vt:lpstr>
      <vt:lpstr>2_Office 主题</vt:lpstr>
      <vt:lpstr>excel.sheet.8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61</cp:revision>
  <dcterms:created xsi:type="dcterms:W3CDTF">2017-10-25T01:35:46Z</dcterms:created>
  <dcterms:modified xsi:type="dcterms:W3CDTF">2018-04-19T11:47:45Z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2052-10.1.0.7224</vt:lpwstr>
  </property>
</Properties>
</file>